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s/slide1.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emf" ContentType="image/x-emf"/>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 id="2147483779" r:id="rId2"/>
    <p:sldMasterId id="2147483790" r:id="rId3"/>
  </p:sldMasterIdLst>
  <p:notesMasterIdLst>
    <p:notesMasterId r:id="rId16"/>
  </p:notesMasterIdLst>
  <p:sldIdLst>
    <p:sldId id="256" r:id="rId4"/>
    <p:sldId id="269" r:id="rId5"/>
    <p:sldId id="293" r:id="rId6"/>
    <p:sldId id="300" r:id="rId7"/>
    <p:sldId id="292" r:id="rId8"/>
    <p:sldId id="264" r:id="rId9"/>
    <p:sldId id="298" r:id="rId10"/>
    <p:sldId id="295" r:id="rId11"/>
    <p:sldId id="277" r:id="rId12"/>
    <p:sldId id="278" r:id="rId13"/>
    <p:sldId id="279" r:id="rId14"/>
    <p:sldId id="296"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E9E7"/>
    <a:srgbClr val="A3E9FF"/>
    <a:srgbClr val="65DAFF"/>
    <a:srgbClr val="B9EEFF"/>
    <a:srgbClr val="0E0060"/>
    <a:srgbClr val="005C2A"/>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9" autoAdjust="0"/>
    <p:restoredTop sz="79310" autoAdjust="0"/>
  </p:normalViewPr>
  <p:slideViewPr>
    <p:cSldViewPr>
      <p:cViewPr varScale="1">
        <p:scale>
          <a:sx n="33" d="100"/>
          <a:sy n="33" d="100"/>
        </p:scale>
        <p:origin x="-1548"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nshill\Desktop\Data%20Analysis\Data%20Analysis%20Tools\Interaction%20Spreadsheet%20from%20Zhang.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9.3360995850622686E-2"/>
          <c:y val="9.1872950034766476E-2"/>
          <c:w val="0.67219917012448327"/>
          <c:h val="0.74911790028348046"/>
        </c:manualLayout>
      </c:layout>
      <c:lineChart>
        <c:grouping val="standard"/>
        <c:ser>
          <c:idx val="0"/>
          <c:order val="0"/>
          <c:tx>
            <c:strRef>
              <c:f>virtuality!$C$17</c:f>
              <c:strCache>
                <c:ptCount val="1"/>
                <c:pt idx="0">
                  <c:v>Low Virtual Communication</c:v>
                </c:pt>
              </c:strCache>
            </c:strRef>
          </c:tx>
          <c:spPr>
            <a:ln w="12700">
              <a:solidFill>
                <a:srgbClr val="000080"/>
              </a:solidFill>
              <a:prstDash val="solid"/>
            </a:ln>
          </c:spPr>
          <c:marker>
            <c:symbol val="diamond"/>
            <c:size val="5"/>
            <c:spPr>
              <a:solidFill>
                <a:srgbClr val="000080"/>
              </a:solidFill>
              <a:ln>
                <a:solidFill>
                  <a:srgbClr val="000080"/>
                </a:solidFill>
                <a:prstDash val="solid"/>
              </a:ln>
            </c:spPr>
          </c:marker>
          <c:cat>
            <c:strRef>
              <c:f>virtuality!$B$18:$B$19</c:f>
              <c:strCache>
                <c:ptCount val="2"/>
                <c:pt idx="0">
                  <c:v>Low</c:v>
                </c:pt>
                <c:pt idx="1">
                  <c:v>High</c:v>
                </c:pt>
              </c:strCache>
            </c:strRef>
          </c:cat>
          <c:val>
            <c:numRef>
              <c:f>virtuality!$C$18:$C$19</c:f>
              <c:numCache>
                <c:formatCode>General</c:formatCode>
                <c:ptCount val="2"/>
                <c:pt idx="0">
                  <c:v>1.3752987322199985</c:v>
                </c:pt>
                <c:pt idx="1">
                  <c:v>1.142458467780002</c:v>
                </c:pt>
              </c:numCache>
            </c:numRef>
          </c:val>
        </c:ser>
        <c:ser>
          <c:idx val="1"/>
          <c:order val="1"/>
          <c:tx>
            <c:strRef>
              <c:f>virtuality!$D$17</c:f>
              <c:strCache>
                <c:ptCount val="1"/>
                <c:pt idx="0">
                  <c:v>High Virtual Communication</c:v>
                </c:pt>
              </c:strCache>
            </c:strRef>
          </c:tx>
          <c:spPr>
            <a:ln w="12700">
              <a:solidFill>
                <a:srgbClr val="FF00FF"/>
              </a:solidFill>
              <a:prstDash val="solid"/>
            </a:ln>
          </c:spPr>
          <c:marker>
            <c:symbol val="square"/>
            <c:size val="5"/>
            <c:spPr>
              <a:solidFill>
                <a:srgbClr val="FF00FF"/>
              </a:solidFill>
              <a:ln>
                <a:solidFill>
                  <a:srgbClr val="FF00FF"/>
                </a:solidFill>
                <a:prstDash val="solid"/>
              </a:ln>
            </c:spPr>
          </c:marker>
          <c:cat>
            <c:strRef>
              <c:f>virtuality!$B$18:$B$19</c:f>
              <c:strCache>
                <c:ptCount val="2"/>
                <c:pt idx="0">
                  <c:v>Low</c:v>
                </c:pt>
                <c:pt idx="1">
                  <c:v>High</c:v>
                </c:pt>
              </c:strCache>
            </c:strRef>
          </c:cat>
          <c:val>
            <c:numRef>
              <c:f>virtuality!$D$18:$D$19</c:f>
              <c:numCache>
                <c:formatCode>General</c:formatCode>
                <c:ptCount val="2"/>
                <c:pt idx="0">
                  <c:v>1.7086208677799997</c:v>
                </c:pt>
                <c:pt idx="1">
                  <c:v>0.68562193222000212</c:v>
                </c:pt>
              </c:numCache>
            </c:numRef>
          </c:val>
        </c:ser>
        <c:marker val="1"/>
        <c:axId val="98995200"/>
        <c:axId val="100365824"/>
      </c:lineChart>
      <c:catAx>
        <c:axId val="98995200"/>
        <c:scaling>
          <c:orientation val="minMax"/>
        </c:scaling>
        <c:axPos val="b"/>
        <c:title>
          <c:tx>
            <c:rich>
              <a:bodyPr/>
              <a:lstStyle/>
              <a:p>
                <a:pPr>
                  <a:defRPr/>
                </a:pPr>
                <a:r>
                  <a:rPr lang="en-US" sz="1200">
                    <a:latin typeface="Times New Roman" panose="02020603050405020304" pitchFamily="18" charset="0"/>
                    <a:cs typeface="Times New Roman" panose="02020603050405020304" pitchFamily="18" charset="0"/>
                  </a:rPr>
                  <a:t>Norm Clarity</a:t>
                </a:r>
              </a:p>
            </c:rich>
          </c:tx>
          <c:layout/>
        </c:title>
        <c:numFmt formatCode="General" sourceLinked="1"/>
        <c:majorTickMark val="none"/>
        <c:tickLblPos val="nextTo"/>
        <c:spPr>
          <a:ln w="3175">
            <a:solidFill>
              <a:srgbClr val="000000"/>
            </a:solidFill>
            <a:prstDash val="solid"/>
          </a:ln>
        </c:spPr>
        <c:txPr>
          <a:bodyPr rot="0" vert="horz"/>
          <a:lstStyle/>
          <a:p>
            <a:pPr>
              <a:defRPr sz="1200" b="0" i="0" u="none" strike="noStrike" baseline="0">
                <a:solidFill>
                  <a:srgbClr val="000000"/>
                </a:solidFill>
                <a:latin typeface="Times New Roman" panose="02020603050405020304" pitchFamily="18" charset="0"/>
                <a:ea typeface="Arial"/>
                <a:cs typeface="Times New Roman" panose="02020603050405020304" pitchFamily="18" charset="0"/>
              </a:defRPr>
            </a:pPr>
            <a:endParaRPr lang="en-US"/>
          </a:p>
        </c:txPr>
        <c:crossAx val="100365824"/>
        <c:crosses val="autoZero"/>
        <c:auto val="1"/>
        <c:lblAlgn val="ctr"/>
        <c:lblOffset val="100"/>
        <c:tickLblSkip val="1"/>
        <c:tickMarkSkip val="1"/>
      </c:catAx>
      <c:valAx>
        <c:axId val="100365824"/>
        <c:scaling>
          <c:orientation val="minMax"/>
        </c:scaling>
        <c:axPos val="l"/>
        <c:majorGridlines>
          <c:spPr>
            <a:ln w="3175">
              <a:noFill/>
              <a:prstDash val="solid"/>
            </a:ln>
          </c:spPr>
        </c:majorGridlines>
        <c:title>
          <c:tx>
            <c:rich>
              <a:bodyPr/>
              <a:lstStyle/>
              <a:p>
                <a:pPr>
                  <a:defRPr/>
                </a:pPr>
                <a:r>
                  <a:rPr lang="en-US" sz="1200">
                    <a:latin typeface="Times New Roman" panose="02020603050405020304" pitchFamily="18" charset="0"/>
                    <a:cs typeface="Times New Roman" panose="02020603050405020304" pitchFamily="18" charset="0"/>
                  </a:rPr>
                  <a:t>Relationship</a:t>
                </a:r>
                <a:r>
                  <a:rPr lang="en-US" sz="1200" baseline="0">
                    <a:latin typeface="Times New Roman" panose="02020603050405020304" pitchFamily="18" charset="0"/>
                    <a:cs typeface="Times New Roman" panose="02020603050405020304" pitchFamily="18" charset="0"/>
                  </a:rPr>
                  <a:t> Conflict</a:t>
                </a:r>
                <a:endParaRPr lang="en-US" sz="1200">
                  <a:latin typeface="Times New Roman" panose="02020603050405020304" pitchFamily="18" charset="0"/>
                  <a:cs typeface="Times New Roman" panose="02020603050405020304" pitchFamily="18" charset="0"/>
                </a:endParaRPr>
              </a:p>
            </c:rich>
          </c:tx>
          <c:layout/>
        </c:title>
        <c:numFmt formatCode="General" sourceLinked="1"/>
        <c:tickLblPos val="nextTo"/>
        <c:spPr>
          <a:ln w="3175">
            <a:solidFill>
              <a:srgbClr val="000000"/>
            </a:solidFill>
            <a:prstDash val="solid"/>
          </a:ln>
        </c:spPr>
        <c:txPr>
          <a:bodyPr rot="0" vert="horz"/>
          <a:lstStyle/>
          <a:p>
            <a:pPr>
              <a:defRPr sz="975" b="0" i="0" u="none" strike="noStrike" baseline="0">
                <a:solidFill>
                  <a:srgbClr val="000000"/>
                </a:solidFill>
                <a:latin typeface="Arial"/>
                <a:ea typeface="Arial"/>
                <a:cs typeface="Arial"/>
              </a:defRPr>
            </a:pPr>
            <a:endParaRPr lang="en-US"/>
          </a:p>
        </c:txPr>
        <c:crossAx val="98995200"/>
        <c:crosses val="autoZero"/>
        <c:crossBetween val="between"/>
      </c:valAx>
      <c:spPr>
        <a:noFill/>
        <a:ln w="12700">
          <a:noFill/>
          <a:prstDash val="solid"/>
        </a:ln>
      </c:spPr>
    </c:plotArea>
    <c:legend>
      <c:legendPos val="r"/>
      <c:layout>
        <c:manualLayout>
          <c:xMode val="edge"/>
          <c:yMode val="edge"/>
          <c:x val="0.71786896830203917"/>
          <c:y val="0.39576040014976355"/>
          <c:w val="0.26760818359243582"/>
          <c:h val="0.27326303293360416"/>
        </c:manualLayout>
      </c:layout>
      <c:spPr>
        <a:solidFill>
          <a:srgbClr val="FFFFFF"/>
        </a:solidFill>
        <a:ln w="3175">
          <a:noFill/>
          <a:prstDash val="solid"/>
        </a:ln>
      </c:spPr>
      <c:txPr>
        <a:bodyPr/>
        <a:lstStyle/>
        <a:p>
          <a:pPr>
            <a:defRPr sz="1100" b="0" i="0" u="none" strike="noStrike" baseline="0">
              <a:solidFill>
                <a:srgbClr val="000000"/>
              </a:solidFill>
              <a:latin typeface="Times New Roman" panose="02020603050405020304" pitchFamily="18" charset="0"/>
              <a:ea typeface="Arial"/>
              <a:cs typeface="Times New Roman" panose="02020603050405020304" pitchFamily="18" charset="0"/>
            </a:defRPr>
          </a:pPr>
          <a:endParaRPr lang="en-US"/>
        </a:p>
      </c:txPr>
    </c:legend>
    <c:plotVisOnly val="1"/>
    <c:dispBlanksAs val="gap"/>
  </c:chart>
  <c:spPr>
    <a:solidFill>
      <a:srgbClr val="FFFFFF"/>
    </a:solidFill>
    <a:ln w="3175">
      <a:noFill/>
      <a:prstDash val="solid"/>
    </a:ln>
  </c:spPr>
  <c:txPr>
    <a:bodyPr/>
    <a:lstStyle/>
    <a:p>
      <a:pPr>
        <a:defRPr sz="975" b="0" i="0" u="none" strike="noStrike" baseline="0">
          <a:solidFill>
            <a:srgbClr val="000000"/>
          </a:solidFill>
          <a:latin typeface="Arial"/>
          <a:ea typeface="Arial"/>
          <a:cs typeface="Arial"/>
        </a:defRPr>
      </a:pPr>
      <a:endParaRPr lang="en-US"/>
    </a:p>
  </c:txPr>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3716A5-D1A7-4C92-A0E8-FF9DD67EE34F}" type="datetimeFigureOut">
              <a:rPr lang="en-US" smtClean="0"/>
              <a:pPr/>
              <a:t>8/9/2016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3EF5EE-CA48-43A5-A68A-8796CD9FF9C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33EF5EE-CA48-43A5-A68A-8796CD9FF9C7}"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33EF5EE-CA48-43A5-A68A-8796CD9FF9C7}"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33EF5EE-CA48-43A5-A68A-8796CD9FF9C7}" type="slidenum">
              <a:rPr lang="en-US" smtClean="0"/>
              <a:pPr/>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33EF5EE-CA48-43A5-A68A-8796CD9FF9C7}"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33EF5EE-CA48-43A5-A68A-8796CD9FF9C7}"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33EF5EE-CA48-43A5-A68A-8796CD9FF9C7}"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33EF5EE-CA48-43A5-A68A-8796CD9FF9C7}"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33EF5EE-CA48-43A5-A68A-8796CD9FF9C7}"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latin typeface="Arial" pitchFamily="34" charset="0"/>
                <a:cs typeface="Arial" pitchFamily="34" charset="0"/>
              </a:rPr>
              <a:t>Varied between 13% and 73%, with a mean of 44%</a:t>
            </a:r>
            <a:endParaRPr lang="en-US" dirty="0"/>
          </a:p>
        </p:txBody>
      </p:sp>
      <p:sp>
        <p:nvSpPr>
          <p:cNvPr id="4" name="Slide Number Placeholder 3"/>
          <p:cNvSpPr>
            <a:spLocks noGrp="1"/>
          </p:cNvSpPr>
          <p:nvPr>
            <p:ph type="sldNum" sz="quarter" idx="10"/>
          </p:nvPr>
        </p:nvSpPr>
        <p:spPr/>
        <p:txBody>
          <a:bodyPr/>
          <a:lstStyle/>
          <a:p>
            <a:fld id="{333EF5EE-CA48-43A5-A68A-8796CD9FF9C7}"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33EF5EE-CA48-43A5-A68A-8796CD9FF9C7}"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33EF5EE-CA48-43A5-A68A-8796CD9FF9C7}"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Option 1">
    <p:spTree>
      <p:nvGrpSpPr>
        <p:cNvPr id="1" name=""/>
        <p:cNvGrpSpPr/>
        <p:nvPr/>
      </p:nvGrpSpPr>
      <p:grpSpPr>
        <a:xfrm>
          <a:off x="0" y="0"/>
          <a:ext cx="0" cy="0"/>
          <a:chOff x="0" y="0"/>
          <a:chExt cx="0" cy="0"/>
        </a:xfrm>
      </p:grpSpPr>
      <p:pic>
        <p:nvPicPr>
          <p:cNvPr id="5" name="Picture 4" descr="PPT-General7.jp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3105628" y="465270"/>
            <a:ext cx="544427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3105628" y="3137687"/>
            <a:ext cx="544427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losing Slide - Option 2">
    <p:spTree>
      <p:nvGrpSpPr>
        <p:cNvPr id="1" name=""/>
        <p:cNvGrpSpPr/>
        <p:nvPr/>
      </p:nvGrpSpPr>
      <p:grpSpPr>
        <a:xfrm>
          <a:off x="0" y="0"/>
          <a:ext cx="0" cy="0"/>
          <a:chOff x="0" y="0"/>
          <a:chExt cx="0" cy="0"/>
        </a:xfrm>
      </p:grpSpPr>
      <p:pic>
        <p:nvPicPr>
          <p:cNvPr id="9" name="Picture 8" descr="PPT-General.jp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xmlns="" val="1248107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Option 1">
    <p:spTree>
      <p:nvGrpSpPr>
        <p:cNvPr id="1" name=""/>
        <p:cNvGrpSpPr/>
        <p:nvPr/>
      </p:nvGrpSpPr>
      <p:grpSpPr>
        <a:xfrm>
          <a:off x="0" y="0"/>
          <a:ext cx="0" cy="0"/>
          <a:chOff x="0" y="0"/>
          <a:chExt cx="0" cy="0"/>
        </a:xfrm>
      </p:grpSpPr>
      <p:pic>
        <p:nvPicPr>
          <p:cNvPr id="2" name="Picture 1" descr="PPT-General8.jp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6" name="Title 1"/>
          <p:cNvSpPr>
            <a:spLocks noGrp="1"/>
          </p:cNvSpPr>
          <p:nvPr>
            <p:ph type="ctrTitle" hasCustomPrompt="1"/>
          </p:nvPr>
        </p:nvSpPr>
        <p:spPr>
          <a:xfrm>
            <a:off x="3105628" y="465270"/>
            <a:ext cx="5444279" cy="2441160"/>
          </a:xfrm>
          <a:prstGeom prst="rect">
            <a:avLst/>
          </a:prstGeom>
        </p:spPr>
        <p:txBody>
          <a:bodyPr anchor="t"/>
          <a:lstStyle>
            <a:lvl1pPr algn="l">
              <a:defRPr sz="4000" b="1" cap="none" spc="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defRPr>
            </a:lvl1pPr>
          </a:lstStyle>
          <a:p>
            <a:r>
              <a:rPr lang="en-US" dirty="0" smtClean="0"/>
              <a:t>Click to edit </a:t>
            </a:r>
            <a:br>
              <a:rPr lang="en-US" dirty="0" smtClean="0"/>
            </a:br>
            <a:r>
              <a:rPr lang="en-US" dirty="0" smtClean="0"/>
              <a:t>Master title style</a:t>
            </a:r>
            <a:endParaRPr lang="en-US" dirty="0"/>
          </a:p>
        </p:txBody>
      </p:sp>
      <p:sp>
        <p:nvSpPr>
          <p:cNvPr id="10" name="Subtitle 2"/>
          <p:cNvSpPr>
            <a:spLocks noGrp="1"/>
          </p:cNvSpPr>
          <p:nvPr>
            <p:ph type="subTitle" idx="1"/>
          </p:nvPr>
        </p:nvSpPr>
        <p:spPr>
          <a:xfrm>
            <a:off x="3105628" y="3137687"/>
            <a:ext cx="5444279" cy="1752600"/>
          </a:xfrm>
          <a:prstGeom prst="rect">
            <a:avLst/>
          </a:prstGeom>
        </p:spPr>
        <p:txBody>
          <a:bodyPr/>
          <a:lstStyle>
            <a:lvl1pPr marL="0" indent="0" algn="l">
              <a:buNone/>
              <a:defRPr>
                <a:solidFill>
                  <a:srgbClr val="ECE9C6"/>
                </a:solidFill>
                <a:effectLst>
                  <a:outerShdw blurRad="34925" dist="12700" dir="14400000" rotWithShape="0">
                    <a:prstClr val="black">
                      <a:alpha val="21000"/>
                    </a:prst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xmlns="" val="1417123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247" y="1861441"/>
            <a:ext cx="7745505"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smtClean="0"/>
              <a:t>Click to edit Master text styles</a:t>
            </a:r>
          </a:p>
        </p:txBody>
      </p:sp>
      <p:sp>
        <p:nvSpPr>
          <p:cNvPr id="4" name="Title 10"/>
          <p:cNvSpPr>
            <a:spLocks noGrp="1"/>
          </p:cNvSpPr>
          <p:nvPr>
            <p:ph type="title"/>
          </p:nvPr>
        </p:nvSpPr>
        <p:spPr>
          <a:xfrm>
            <a:off x="688490" y="5701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xmlns="" val="375432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smtClean="0"/>
              <a:t>Click to edit Master title style</a:t>
            </a:r>
            <a:endParaRPr lang="en-US" dirty="0"/>
          </a:p>
        </p:txBody>
      </p:sp>
      <p:sp>
        <p:nvSpPr>
          <p:cNvPr id="4"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xmlns="" val="4235582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Areas">
    <p:spTree>
      <p:nvGrpSpPr>
        <p:cNvPr id="1" name=""/>
        <p:cNvGrpSpPr/>
        <p:nvPr/>
      </p:nvGrpSpPr>
      <p:grpSpPr>
        <a:xfrm>
          <a:off x="0" y="0"/>
          <a:ext cx="0" cy="0"/>
          <a:chOff x="0" y="0"/>
          <a:chExt cx="0" cy="0"/>
        </a:xfrm>
      </p:grpSpPr>
      <p:sp>
        <p:nvSpPr>
          <p:cNvPr id="3"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smtClean="0"/>
              <a:t>Click to edit Master title style</a:t>
            </a:r>
            <a:endParaRPr lang="en-US" dirty="0"/>
          </a:p>
        </p:txBody>
      </p:sp>
      <p:sp>
        <p:nvSpPr>
          <p:cNvPr id="4"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smtClean="0"/>
              <a:t>Click to edit Master text styles</a:t>
            </a:r>
          </a:p>
        </p:txBody>
      </p:sp>
      <p:sp>
        <p:nvSpPr>
          <p:cNvPr id="5"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smtClean="0"/>
              <a:t>Click to edit Master text styles</a:t>
            </a:r>
          </a:p>
        </p:txBody>
      </p:sp>
    </p:spTree>
    <p:extLst>
      <p:ext uri="{BB962C8B-B14F-4D97-AF65-F5344CB8AC3E}">
        <p14:creationId xmlns:p14="http://schemas.microsoft.com/office/powerpoint/2010/main" xmlns="" val="3199278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3"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smtClean="0"/>
              <a:t>Click to edit Master title style</a:t>
            </a:r>
            <a:endParaRPr lang="en-US" dirty="0"/>
          </a:p>
        </p:txBody>
      </p:sp>
      <p:sp>
        <p:nvSpPr>
          <p:cNvPr id="4"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smtClean="0"/>
              <a:t>Click to edit Master text styles</a:t>
            </a:r>
          </a:p>
        </p:txBody>
      </p:sp>
      <p:sp>
        <p:nvSpPr>
          <p:cNvPr id="6"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Tree>
    <p:extLst>
      <p:ext uri="{BB962C8B-B14F-4D97-AF65-F5344CB8AC3E}">
        <p14:creationId xmlns:p14="http://schemas.microsoft.com/office/powerpoint/2010/main" xmlns="" val="903422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marL="0" indent="0" algn="l">
              <a:buNone/>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smtClean="0"/>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643237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2638861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Slide - Option 1">
    <p:spTree>
      <p:nvGrpSpPr>
        <p:cNvPr id="1" name=""/>
        <p:cNvGrpSpPr/>
        <p:nvPr/>
      </p:nvGrpSpPr>
      <p:grpSpPr>
        <a:xfrm>
          <a:off x="0" y="0"/>
          <a:ext cx="0" cy="0"/>
          <a:chOff x="0" y="0"/>
          <a:chExt cx="0" cy="0"/>
        </a:xfrm>
      </p:grpSpPr>
      <p:pic>
        <p:nvPicPr>
          <p:cNvPr id="2" name="Picture 1" descr="genbuffbacker.jp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xmlns="" val="19848602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Option 2">
    <p:spTree>
      <p:nvGrpSpPr>
        <p:cNvPr id="1" name=""/>
        <p:cNvGrpSpPr/>
        <p:nvPr/>
      </p:nvGrpSpPr>
      <p:grpSpPr>
        <a:xfrm>
          <a:off x="0" y="0"/>
          <a:ext cx="0" cy="0"/>
          <a:chOff x="0" y="0"/>
          <a:chExt cx="0" cy="0"/>
        </a:xfrm>
      </p:grpSpPr>
      <p:pic>
        <p:nvPicPr>
          <p:cNvPr id="3" name="Picture 2" descr="plainbuffcover.jp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4"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FFFFFF"/>
                </a:solidFill>
                <a:latin typeface="Arial"/>
                <a:cs typeface="Arial"/>
              </a:defRPr>
            </a:lvl1pPr>
          </a:lstStyle>
          <a:p>
            <a:r>
              <a:rPr lang="en-US" smtClean="0"/>
              <a:t>Click to edit Master title style</a:t>
            </a:r>
            <a:endParaRPr lang="en-US" dirty="0"/>
          </a:p>
        </p:txBody>
      </p:sp>
      <p:sp>
        <p:nvSpPr>
          <p:cNvPr id="5"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xmlns="" val="1396484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247" y="1861441"/>
            <a:ext cx="7745505" cy="3170264"/>
          </a:xfrm>
          <a:prstGeom prst="rect">
            <a:avLst/>
          </a:prstGeom>
        </p:spPr>
        <p:txBody>
          <a:bodyPr/>
          <a:lstStyle>
            <a:lvl1pPr>
              <a:defRPr>
                <a:solidFill>
                  <a:srgbClr val="595959"/>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smtClean="0"/>
              <a:t>Click to edit Master text styles</a:t>
            </a:r>
          </a:p>
        </p:txBody>
      </p:sp>
      <p:sp>
        <p:nvSpPr>
          <p:cNvPr id="11" name="Title 10"/>
          <p:cNvSpPr>
            <a:spLocks noGrp="1"/>
          </p:cNvSpPr>
          <p:nvPr>
            <p:ph type="title"/>
          </p:nvPr>
        </p:nvSpPr>
        <p:spPr>
          <a:xfrm>
            <a:off x="688490" y="570156"/>
            <a:ext cx="7756263" cy="1054250"/>
          </a:xfrm>
          <a:prstGeom prst="rect">
            <a:avLst/>
          </a:prstGeom>
        </p:spPr>
        <p:txBody>
          <a:bodyPr/>
          <a:lstStyle>
            <a:lvl1pPr algn="l">
              <a:defRPr sz="4000" b="1">
                <a:solidFill>
                  <a:schemeClr val="tx1">
                    <a:lumMod val="75000"/>
                    <a:lumOff val="25000"/>
                  </a:schemeClr>
                </a:solidFill>
                <a:latin typeface="Arial"/>
                <a:cs typeface="Arial"/>
              </a:defRPr>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 Option 2">
    <p:spTree>
      <p:nvGrpSpPr>
        <p:cNvPr id="1" name=""/>
        <p:cNvGrpSpPr/>
        <p:nvPr/>
      </p:nvGrpSpPr>
      <p:grpSpPr>
        <a:xfrm>
          <a:off x="0" y="0"/>
          <a:ext cx="0" cy="0"/>
          <a:chOff x="0" y="0"/>
          <a:chExt cx="0" cy="0"/>
        </a:xfrm>
      </p:grpSpPr>
      <p:pic>
        <p:nvPicPr>
          <p:cNvPr id="3" name="Picture 2" descr="PPT-General3.jp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xmlns="" val="732821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DD1F6476-72F7-4083-B131-CD2DE07D4D4B}" type="datetimeFigureOut">
              <a:rPr lang="en-US" smtClean="0"/>
              <a:pPr/>
              <a:t>8/9/2016</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7E3EAF59-494D-474A-AAB9-3E92F2A87D2E}"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8/9/2016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64CF2E0-CCC4-4E1E-9902-C3C36AB3FDA4}" type="datetimeFigureOut">
              <a:rPr lang="en-US" smtClean="0"/>
              <a:pPr/>
              <a:t>8/9/2016</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kumimoji="0" lang="en-US" dirty="0"/>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6F42FDE4-A7DD-41A7-A0A6-9B649FB43336}" type="slidenum">
              <a:rPr kumimoji="0" lang="en-US" smtClean="0"/>
              <a:pPr/>
              <a:t>‹#›</a:t>
            </a:fld>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DD1F6476-72F7-4083-B131-CD2DE07D4D4B}" type="datetimeFigureOut">
              <a:rPr lang="en-US" smtClean="0"/>
              <a:pPr/>
              <a:t>8/9/2016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3EAF59-494D-474A-AAB9-3E92F2A87D2E}"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DD1F6476-72F7-4083-B131-CD2DE07D4D4B}" type="datetimeFigureOut">
              <a:rPr lang="en-US" smtClean="0"/>
              <a:pPr/>
              <a:t>8/9/2016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3EAF59-494D-474A-AAB9-3E92F2A87D2E}"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D1F6476-72F7-4083-B131-CD2DE07D4D4B}" type="datetimeFigureOut">
              <a:rPr lang="en-US" smtClean="0"/>
              <a:pPr/>
              <a:t>8/9/2016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3EAF59-494D-474A-AAB9-3E92F2A87D2E}"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1F6476-72F7-4083-B131-CD2DE07D4D4B}" type="datetimeFigureOut">
              <a:rPr lang="en-US" smtClean="0"/>
              <a:pPr/>
              <a:t>8/9/2016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3EAF59-494D-474A-AAB9-3E92F2A87D2E}"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D1F6476-72F7-4083-B131-CD2DE07D4D4B}" type="datetimeFigureOut">
              <a:rPr lang="en-US" smtClean="0"/>
              <a:pPr/>
              <a:t>8/9/2016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3EAF59-494D-474A-AAB9-3E92F2A87D2E}"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D1F6476-72F7-4083-B131-CD2DE07D4D4B}" type="datetimeFigureOut">
              <a:rPr lang="en-US" smtClean="0"/>
              <a:pPr/>
              <a:t>8/9/2016</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7E3EAF59-494D-474A-AAB9-3E92F2A87D2E}"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TextBox 8"/>
          <p:cNvSpPr txBox="1"/>
          <p:nvPr/>
        </p:nvSpPr>
        <p:spPr>
          <a:xfrm>
            <a:off x="4147073" y="2887579"/>
            <a:ext cx="857768" cy="923330"/>
          </a:xfrm>
          <a:prstGeom prst="rect">
            <a:avLst/>
          </a:prstGeom>
          <a:noFill/>
        </p:spPr>
        <p:txBody>
          <a:bodyPr wrap="square" rtlCol="0">
            <a:spAutoFit/>
          </a:bodyPr>
          <a:lstStyle/>
          <a:p>
            <a:endParaRPr lang="en-US" sz="5400" dirty="0">
              <a:solidFill>
                <a:schemeClr val="tx2">
                  <a:lumMod val="60000"/>
                  <a:lumOff val="40000"/>
                </a:schemeClr>
              </a:solidFill>
              <a:latin typeface="Wingdings" pitchFamily="2" charset="2"/>
            </a:endParaRPr>
          </a:p>
        </p:txBody>
      </p:sp>
      <p:sp>
        <p:nvSpPr>
          <p:cNvPr id="2"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595959"/>
                </a:solidFill>
                <a:latin typeface="Arial"/>
                <a:cs typeface="Arial"/>
              </a:defRPr>
            </a:lvl1pPr>
          </a:lstStyle>
          <a:p>
            <a:r>
              <a:rPr lang="en-US" smtClean="0"/>
              <a:t>Click to edit Master title style</a:t>
            </a:r>
            <a:endParaRPr lang="en-US" dirty="0"/>
          </a:p>
        </p:txBody>
      </p:sp>
      <p:sp>
        <p:nvSpPr>
          <p:cNvPr id="3"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595959"/>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D1F6476-72F7-4083-B131-CD2DE07D4D4B}" type="datetimeFigureOut">
              <a:rPr lang="en-US" smtClean="0"/>
              <a:pPr/>
              <a:t>8/9/2016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3EAF59-494D-474A-AAB9-3E92F2A87D2E}"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D1F6476-72F7-4083-B131-CD2DE07D4D4B}" type="datetimeFigureOut">
              <a:rPr lang="en-US" smtClean="0"/>
              <a:pPr/>
              <a:t>8/9/2016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3EAF59-494D-474A-AAB9-3E92F2A87D2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reas">
    <p:spTree>
      <p:nvGrpSpPr>
        <p:cNvPr id="1" name=""/>
        <p:cNvGrpSpPr/>
        <p:nvPr/>
      </p:nvGrpSpPr>
      <p:grpSpPr>
        <a:xfrm>
          <a:off x="0" y="0"/>
          <a:ext cx="0" cy="0"/>
          <a:chOff x="0" y="0"/>
          <a:chExt cx="0" cy="0"/>
        </a:xfrm>
      </p:grpSpPr>
      <p:sp>
        <p:nvSpPr>
          <p:cNvPr id="12" name="Title 1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smtClean="0"/>
              <a:t>Click to edit Master title style</a:t>
            </a:r>
            <a:endParaRPr lang="en-US" dirty="0"/>
          </a:p>
        </p:txBody>
      </p:sp>
      <p:sp>
        <p:nvSpPr>
          <p:cNvPr id="8" name="Content Placeholder 7"/>
          <p:cNvSpPr>
            <a:spLocks noGrp="1"/>
          </p:cNvSpPr>
          <p:nvPr>
            <p:ph sz="quarter" idx="13"/>
          </p:nvPr>
        </p:nvSpPr>
        <p:spPr>
          <a:xfrm>
            <a:off x="685800"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smtClean="0"/>
              <a:t>Click to edit Master text styles</a:t>
            </a:r>
          </a:p>
        </p:txBody>
      </p:sp>
      <p:sp>
        <p:nvSpPr>
          <p:cNvPr id="10" name="Content Placeholder 9"/>
          <p:cNvSpPr>
            <a:spLocks noGrp="1"/>
          </p:cNvSpPr>
          <p:nvPr>
            <p:ph sz="quarter" idx="14"/>
          </p:nvPr>
        </p:nvSpPr>
        <p:spPr>
          <a:xfrm>
            <a:off x="4645151" y="1845482"/>
            <a:ext cx="3803904" cy="3434474"/>
          </a:xfrm>
          <a:prstGeom prst="rect">
            <a:avLst/>
          </a:prstGeom>
        </p:spPr>
        <p:txBody>
          <a:bodyPr>
            <a:normAutofit/>
          </a:bodyPr>
          <a:lstStyle>
            <a:lvl1pPr>
              <a:defRPr sz="2000">
                <a:solidFill>
                  <a:srgbClr val="595959"/>
                </a:solidFill>
                <a:latin typeface="Arial"/>
                <a:cs typeface="Arial"/>
              </a:defRPr>
            </a:lvl1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Two Columns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688490" y="570156"/>
            <a:ext cx="7756263" cy="1054250"/>
          </a:xfrm>
          <a:prstGeom prst="rect">
            <a:avLst/>
          </a:prstGeom>
        </p:spPr>
        <p:txBody>
          <a:bodyPr/>
          <a:lstStyle>
            <a:lvl1pPr>
              <a:defRPr sz="4300" b="1">
                <a:solidFill>
                  <a:srgbClr val="595959"/>
                </a:solidFill>
                <a:latin typeface="Arial"/>
                <a:cs typeface="Arial"/>
              </a:defRPr>
            </a:lvl1pPr>
          </a:lstStyle>
          <a:p>
            <a:r>
              <a:rPr lang="en-US" smtClean="0"/>
              <a:t>Click to edit Master title style</a:t>
            </a:r>
            <a:endParaRPr lang="en-US" dirty="0"/>
          </a:p>
        </p:txBody>
      </p:sp>
      <p:sp>
        <p:nvSpPr>
          <p:cNvPr id="3" name="Text Placeholder 2"/>
          <p:cNvSpPr>
            <a:spLocks noGrp="1"/>
          </p:cNvSpPr>
          <p:nvPr>
            <p:ph type="body" idx="1"/>
          </p:nvPr>
        </p:nvSpPr>
        <p:spPr>
          <a:xfrm>
            <a:off x="688490" y="1783601"/>
            <a:ext cx="3621929"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8488" y="2622290"/>
            <a:ext cx="3621931" cy="2595107"/>
          </a:xfrm>
          <a:prstGeom prst="rect">
            <a:avLst/>
          </a:prstGeom>
        </p:spPr>
        <p:txBody>
          <a:bodyPr>
            <a:normAutofit/>
          </a:bodyPr>
          <a:lstStyle>
            <a:lvl1pPr>
              <a:defRPr sz="2000">
                <a:solidFill>
                  <a:srgbClr val="595959"/>
                </a:solidFill>
                <a:latin typeface="Arial"/>
                <a:cs typeface="Arial"/>
              </a:defRPr>
            </a:lvl1pPr>
            <a:lvl2pPr>
              <a:defRPr sz="2000">
                <a:latin typeface="Arial"/>
                <a:cs typeface="Arial"/>
              </a:defRPr>
            </a:lvl2pPr>
            <a:lvl3pPr>
              <a:defRPr sz="2000">
                <a:latin typeface="Arial"/>
                <a:cs typeface="Arial"/>
              </a:defRPr>
            </a:lvl3pPr>
            <a:lvl4pPr>
              <a:defRPr sz="2000">
                <a:latin typeface="Arial"/>
                <a:cs typeface="Arial"/>
              </a:defRPr>
            </a:lvl4pPr>
            <a:lvl5pPr>
              <a:defRPr sz="2000">
                <a:latin typeface="Arial"/>
                <a:cs typeface="Arial"/>
              </a:defRPr>
            </a:lvl5pPr>
            <a:lvl6pPr>
              <a:defRPr sz="1600"/>
            </a:lvl6pPr>
            <a:lvl7pPr>
              <a:defRPr sz="1600"/>
            </a:lvl7pPr>
            <a:lvl8pPr>
              <a:defRPr sz="1600"/>
            </a:lvl8pPr>
            <a:lvl9pPr>
              <a:defRPr sz="1600"/>
            </a:lvl9pPr>
          </a:lstStyle>
          <a:p>
            <a:pPr lvl="0"/>
            <a:r>
              <a:rPr lang="en-US" smtClean="0"/>
              <a:t>Click to edit Master text styles</a:t>
            </a:r>
          </a:p>
        </p:txBody>
      </p:sp>
      <p:sp>
        <p:nvSpPr>
          <p:cNvPr id="5" name="Text Placeholder 4"/>
          <p:cNvSpPr>
            <a:spLocks noGrp="1"/>
          </p:cNvSpPr>
          <p:nvPr>
            <p:ph type="body" sz="quarter" idx="3"/>
          </p:nvPr>
        </p:nvSpPr>
        <p:spPr>
          <a:xfrm>
            <a:off x="4785878" y="1783601"/>
            <a:ext cx="3663716" cy="658368"/>
          </a:xfrm>
          <a:prstGeom prst="rect">
            <a:avLst/>
          </a:prstGeom>
        </p:spPr>
        <p:txBody>
          <a:bodyPr anchor="b">
            <a:noAutofit/>
          </a:bodyPr>
          <a:lstStyle>
            <a:lvl1pPr marL="0" indent="0" algn="l">
              <a:buNone/>
              <a:defRPr sz="2500" b="1">
                <a:solidFill>
                  <a:srgbClr val="595959"/>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85878" y="2619063"/>
            <a:ext cx="3658875" cy="2595107"/>
          </a:xfrm>
          <a:prstGeom prst="rect">
            <a:avLst/>
          </a:prstGeom>
        </p:spPr>
        <p:txBody>
          <a:bodyPr>
            <a:normAutofit/>
          </a:bodyPr>
          <a:lstStyle>
            <a:lvl1pPr>
              <a:defRPr sz="2000">
                <a:solidFill>
                  <a:srgbClr val="595959"/>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002" y="559399"/>
            <a:ext cx="3580882" cy="4414019"/>
          </a:xfrm>
          <a:prstGeom prst="rect">
            <a:avLst/>
          </a:prstGeom>
        </p:spPr>
        <p:txBody>
          <a:bodyPr anchor="t">
            <a:normAutofit/>
          </a:bodyPr>
          <a:lstStyle>
            <a:lvl1pPr algn="l">
              <a:defRPr sz="2000">
                <a:solidFill>
                  <a:srgbClr val="595959"/>
                </a:solidFill>
                <a:latin typeface="Arial"/>
                <a:cs typeface="Arial"/>
              </a:defRPr>
            </a:lvl1pPr>
            <a:lvl2pPr algn="l">
              <a:defRPr sz="2000">
                <a:latin typeface="Arial"/>
                <a:cs typeface="Arial"/>
              </a:defRPr>
            </a:lvl2pPr>
            <a:lvl3pPr algn="l">
              <a:defRPr sz="2000">
                <a:latin typeface="Arial"/>
                <a:cs typeface="Arial"/>
              </a:defRPr>
            </a:lvl3pPr>
            <a:lvl4pPr algn="l">
              <a:defRPr sz="2000">
                <a:latin typeface="Arial"/>
                <a:cs typeface="Arial"/>
              </a:defRPr>
            </a:lvl4pPr>
            <a:lvl5pPr algn="l">
              <a:defRPr sz="2000">
                <a:latin typeface="Arial"/>
                <a:cs typeface="Arial"/>
              </a:defRPr>
            </a:lvl5pPr>
            <a:lvl6pPr>
              <a:defRPr sz="2000"/>
            </a:lvl6pPr>
            <a:lvl7pPr>
              <a:defRPr sz="2000"/>
            </a:lvl7pPr>
            <a:lvl8pPr>
              <a:defRPr sz="2000"/>
            </a:lvl8pPr>
            <a:lvl9pPr>
              <a:defRPr sz="2000"/>
            </a:lvl9pPr>
          </a:lstStyle>
          <a:p>
            <a:pPr lvl="0"/>
            <a:r>
              <a:rPr lang="en-US" smtClean="0"/>
              <a:t>Click to edit Master text styles</a:t>
            </a:r>
          </a:p>
        </p:txBody>
      </p:sp>
      <p:sp>
        <p:nvSpPr>
          <p:cNvPr id="4" name="Text Placeholder 3"/>
          <p:cNvSpPr>
            <a:spLocks noGrp="1"/>
          </p:cNvSpPr>
          <p:nvPr>
            <p:ph type="body" sz="half" idx="2"/>
          </p:nvPr>
        </p:nvSpPr>
        <p:spPr>
          <a:xfrm>
            <a:off x="4889812" y="562026"/>
            <a:ext cx="3580882" cy="4414018"/>
          </a:xfrm>
          <a:prstGeom prst="rect">
            <a:avLst/>
          </a:prstGeom>
        </p:spPr>
        <p:txBody>
          <a:bodyPr>
            <a:normAutofit/>
          </a:bodyPr>
          <a:lstStyle>
            <a:lvl1pPr marL="0" indent="0">
              <a:buNone/>
              <a:defRPr sz="200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rot="344365">
            <a:off x="773476" y="536672"/>
            <a:ext cx="7578326" cy="3491307"/>
          </a:xfrm>
          <a:prstGeom prst="rect">
            <a:avLst/>
          </a:prstGeom>
          <a:solidFill>
            <a:srgbClr val="FFFFFF">
              <a:shade val="85000"/>
            </a:srgbClr>
          </a:solidFill>
          <a:ln w="190500" cap="sq">
            <a:solidFill>
              <a:srgbClr val="FFFFFF"/>
            </a:solidFill>
            <a:miter lim="800000"/>
          </a:ln>
          <a:effectLst/>
          <a:scene3d>
            <a:camera prst="orthographicFront">
              <a:rot lat="0" lon="0" rev="360000"/>
            </a:camera>
            <a:lightRig rig="twoPt" dir="t">
              <a:rot lat="0" lon="0" rev="7200000"/>
            </a:lightRig>
          </a:scene3d>
          <a:sp3d contourW="12700">
            <a:contourClr>
              <a:srgbClr val="969696"/>
            </a:contourClr>
          </a:sp3d>
        </p:spPr>
        <p:txBody>
          <a:bodyPr>
            <a:normAutofit/>
          </a:bodyPr>
          <a:lstStyle>
            <a:lvl1pPr marL="0" indent="0">
              <a:buNone/>
              <a:defRPr sz="20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8489" y="4486019"/>
            <a:ext cx="7756264" cy="804862"/>
          </a:xfrm>
          <a:prstGeom prst="rect">
            <a:avLst/>
          </a:prstGeom>
        </p:spPr>
        <p:txBody>
          <a:bodyPr>
            <a:normAutofit/>
          </a:bodyPr>
          <a:lstStyle>
            <a:lvl1pPr marL="0" indent="0" algn="ctr">
              <a:buNone/>
              <a:defRPr sz="1600" b="0">
                <a:solidFill>
                  <a:srgbClr val="595959"/>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 Option 1">
    <p:spTree>
      <p:nvGrpSpPr>
        <p:cNvPr id="1" name=""/>
        <p:cNvGrpSpPr/>
        <p:nvPr/>
      </p:nvGrpSpPr>
      <p:grpSpPr>
        <a:xfrm>
          <a:off x="0" y="0"/>
          <a:ext cx="0" cy="0"/>
          <a:chOff x="0" y="0"/>
          <a:chExt cx="0" cy="0"/>
        </a:xfrm>
      </p:grpSpPr>
      <p:pic>
        <p:nvPicPr>
          <p:cNvPr id="4" name="Picture 3" descr="PPT-General9.jp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xmlns="" val="3121724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 Option 2">
    <p:spTree>
      <p:nvGrpSpPr>
        <p:cNvPr id="1" name=""/>
        <p:cNvGrpSpPr/>
        <p:nvPr/>
      </p:nvGrpSpPr>
      <p:grpSpPr>
        <a:xfrm>
          <a:off x="0" y="0"/>
          <a:ext cx="0" cy="0"/>
          <a:chOff x="0" y="0"/>
          <a:chExt cx="0" cy="0"/>
        </a:xfrm>
      </p:grpSpPr>
      <p:pic>
        <p:nvPicPr>
          <p:cNvPr id="6" name="Picture 5" descr="plainluecover.jp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7" name="Title 1"/>
          <p:cNvSpPr>
            <a:spLocks noGrp="1"/>
          </p:cNvSpPr>
          <p:nvPr>
            <p:ph type="title"/>
          </p:nvPr>
        </p:nvSpPr>
        <p:spPr>
          <a:xfrm>
            <a:off x="690040" y="1204857"/>
            <a:ext cx="7754713" cy="1910716"/>
          </a:xfrm>
          <a:prstGeom prst="rect">
            <a:avLst/>
          </a:prstGeom>
        </p:spPr>
        <p:txBody>
          <a:bodyPr anchor="b"/>
          <a:lstStyle>
            <a:lvl1pPr algn="ctr">
              <a:defRPr sz="5400" b="1" cap="none" baseline="0">
                <a:solidFill>
                  <a:srgbClr val="FFFFFF"/>
                </a:solidFill>
                <a:latin typeface="Arial"/>
                <a:cs typeface="Arial"/>
              </a:defRPr>
            </a:lvl1pPr>
          </a:lstStyle>
          <a:p>
            <a:r>
              <a:rPr lang="en-US" smtClean="0"/>
              <a:t>Click to edit Master title style</a:t>
            </a:r>
            <a:endParaRPr lang="en-US" dirty="0"/>
          </a:p>
        </p:txBody>
      </p:sp>
      <p:sp>
        <p:nvSpPr>
          <p:cNvPr id="8" name="Text Placeholder 2"/>
          <p:cNvSpPr>
            <a:spLocks noGrp="1"/>
          </p:cNvSpPr>
          <p:nvPr>
            <p:ph type="body" idx="1"/>
          </p:nvPr>
        </p:nvSpPr>
        <p:spPr>
          <a:xfrm>
            <a:off x="699248" y="3324431"/>
            <a:ext cx="7734747" cy="1500187"/>
          </a:xfrm>
          <a:prstGeom prst="rect">
            <a:avLst/>
          </a:prstGeom>
        </p:spPr>
        <p:txBody>
          <a:bodyPr anchor="t"/>
          <a:lstStyle>
            <a:lvl1pPr marL="0" indent="0" algn="ctr">
              <a:buNone/>
              <a:defRPr sz="2000">
                <a:solidFill>
                  <a:srgbClr val="FFFFFF"/>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xmlns="" val="1835614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5.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jpe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0.jpe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PT-General11.jpg"/>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DD1F6476-72F7-4083-B131-CD2DE07D4D4B}" type="datetimeFigureOut">
              <a:rPr lang="en-US" smtClean="0"/>
              <a:pPr/>
              <a:t>8/9/2016</a:t>
            </a:fld>
            <a:endParaRPr lang="en-US"/>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7E3EAF59-494D-474A-AAB9-3E92F2A87D2E}" type="slidenum">
              <a:rPr lang="en-US" smtClean="0"/>
              <a:pPr/>
              <a:t>‹#›</a:t>
            </a:fld>
            <a:endParaRPr lang="en-US"/>
          </a:p>
        </p:txBody>
      </p:sp>
      <p:pic>
        <p:nvPicPr>
          <p:cNvPr id="7" name="Picture 6" descr="PPT-General4.jpg"/>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pic>
        <p:nvPicPr>
          <p:cNvPr id="9" name="Picture 8" descr="PPT-General4.jpg"/>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pic>
        <p:nvPicPr>
          <p:cNvPr id="2" name="Picture 1" descr="PPT-General6.jpg"/>
          <p:cNvPicPr>
            <a:picLocks noChangeAspect="1"/>
          </p:cNvPicPr>
          <p:nvPr/>
        </p:nvPicPr>
        <p:blipFill>
          <a:blip r:embed="rId14"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Lst>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spcBef>
          <a:spcPct val="20000"/>
        </a:spcBef>
        <a:buClr>
          <a:schemeClr val="accent1"/>
        </a:buClr>
        <a:buFont typeface="Wingdings" pitchFamily="2" charset="2"/>
        <a:buNone/>
        <a:defRPr sz="2400" kern="1200">
          <a:solidFill>
            <a:schemeClr val="tx1">
              <a:lumMod val="85000"/>
              <a:lumOff val="15000"/>
            </a:schemeClr>
          </a:solidFill>
          <a:latin typeface="+mn-lt"/>
          <a:ea typeface="+mn-ea"/>
          <a:cs typeface="+mn-cs"/>
        </a:defRPr>
      </a:lvl1pPr>
      <a:lvl2pPr marL="411480" indent="0" algn="l" defTabSz="914400" rtl="0" eaLnBrk="1" latinLnBrk="0" hangingPunct="1">
        <a:spcBef>
          <a:spcPct val="20000"/>
        </a:spcBef>
        <a:buClr>
          <a:schemeClr val="accent1"/>
        </a:buClr>
        <a:buFont typeface="Wingdings" pitchFamily="2" charset="2"/>
        <a:buNone/>
        <a:defRPr sz="2200" kern="1200">
          <a:solidFill>
            <a:schemeClr val="tx1">
              <a:lumMod val="85000"/>
              <a:lumOff val="15000"/>
            </a:schemeClr>
          </a:solidFill>
          <a:latin typeface="+mn-lt"/>
          <a:ea typeface="+mn-ea"/>
          <a:cs typeface="+mn-cs"/>
        </a:defRPr>
      </a:lvl2pPr>
      <a:lvl3pPr marL="777240" indent="0" algn="l" defTabSz="914400" rtl="0" eaLnBrk="1" latinLnBrk="0" hangingPunct="1">
        <a:spcBef>
          <a:spcPct val="20000"/>
        </a:spcBef>
        <a:buClr>
          <a:schemeClr val="accent1"/>
        </a:buClr>
        <a:buFont typeface="Wingdings" pitchFamily="2" charset="2"/>
        <a:buNone/>
        <a:defRPr sz="2000" kern="1200">
          <a:solidFill>
            <a:schemeClr val="tx1">
              <a:lumMod val="85000"/>
              <a:lumOff val="15000"/>
            </a:schemeClr>
          </a:solidFill>
          <a:latin typeface="+mn-lt"/>
          <a:ea typeface="+mn-ea"/>
          <a:cs typeface="+mn-cs"/>
        </a:defRPr>
      </a:lvl3pPr>
      <a:lvl4pPr marL="1188720" indent="0" algn="l" defTabSz="914400" rtl="0" eaLnBrk="1" latinLnBrk="0" hangingPunct="1">
        <a:spcBef>
          <a:spcPct val="20000"/>
        </a:spcBef>
        <a:buClr>
          <a:schemeClr val="accent1"/>
        </a:buClr>
        <a:buFont typeface="Wingdings" pitchFamily="2" charset="2"/>
        <a:buNone/>
        <a:defRPr sz="1800" kern="1200">
          <a:solidFill>
            <a:schemeClr val="tx1">
              <a:lumMod val="85000"/>
              <a:lumOff val="15000"/>
            </a:schemeClr>
          </a:solidFill>
          <a:latin typeface="+mn-lt"/>
          <a:ea typeface="+mn-ea"/>
          <a:cs typeface="+mn-cs"/>
        </a:defRPr>
      </a:lvl4pPr>
      <a:lvl5pPr marL="1508760" indent="0" algn="l" defTabSz="914400" rtl="0" eaLnBrk="1" latinLnBrk="0" hangingPunct="1">
        <a:spcBef>
          <a:spcPct val="20000"/>
        </a:spcBef>
        <a:buClr>
          <a:schemeClr val="accent1"/>
        </a:buClr>
        <a:buFont typeface="Wingdings" pitchFamily="2" charset="2"/>
        <a:buNone/>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PT-General15.jpg"/>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pic>
        <p:nvPicPr>
          <p:cNvPr id="8" name="Picture 7" descr="PPT-General2.jpg"/>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pic>
        <p:nvPicPr>
          <p:cNvPr id="2" name="Picture 1" descr="PPT-General12.jpg"/>
          <p:cNvPicPr>
            <a:picLocks noChangeAspect="1"/>
          </p:cNvPicPr>
          <p:nvPr/>
        </p:nvPicPr>
        <p:blipFill>
          <a:blip r:embed="rId14"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xmlns="" val="316356546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DD1F6476-72F7-4083-B131-CD2DE07D4D4B}" type="datetimeFigureOut">
              <a:rPr lang="en-US" smtClean="0"/>
              <a:pPr/>
              <a:t>8/9/2016</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7E3EAF59-494D-474A-AAB9-3E92F2A87D2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3810000"/>
            <a:ext cx="7772400" cy="1828800"/>
          </a:xfrm>
        </p:spPr>
        <p:txBody>
          <a:bodyPr>
            <a:noAutofit/>
          </a:bodyPr>
          <a:lstStyle/>
          <a:p>
            <a:pPr algn="ctr">
              <a:lnSpc>
                <a:spcPct val="125000"/>
              </a:lnSpc>
              <a:spcBef>
                <a:spcPts val="0"/>
              </a:spcBef>
            </a:pPr>
            <a:r>
              <a:rPr lang="en-US" sz="2000" dirty="0" smtClean="0">
                <a:solidFill>
                  <a:schemeClr val="tx1"/>
                </a:solidFill>
                <a:latin typeface="Arial" pitchFamily="34" charset="0"/>
                <a:cs typeface="Arial" pitchFamily="34" charset="0"/>
              </a:rPr>
              <a:t>Young Hun Ji</a:t>
            </a:r>
          </a:p>
          <a:p>
            <a:pPr algn="ctr">
              <a:lnSpc>
                <a:spcPct val="125000"/>
              </a:lnSpc>
              <a:spcBef>
                <a:spcPts val="0"/>
              </a:spcBef>
            </a:pPr>
            <a:r>
              <a:rPr lang="en-US" sz="2000" dirty="0" smtClean="0">
                <a:solidFill>
                  <a:schemeClr val="tx1"/>
                </a:solidFill>
                <a:latin typeface="Arial" pitchFamily="34" charset="0"/>
                <a:cs typeface="Arial" pitchFamily="34" charset="0"/>
              </a:rPr>
              <a:t>N. Sharon Hill</a:t>
            </a:r>
          </a:p>
          <a:p>
            <a:pPr algn="ctr">
              <a:lnSpc>
                <a:spcPct val="125000"/>
              </a:lnSpc>
              <a:spcBef>
                <a:spcPts val="0"/>
              </a:spcBef>
            </a:pPr>
            <a:endParaRPr lang="en-US" sz="2000" dirty="0" smtClean="0">
              <a:solidFill>
                <a:schemeClr val="tx1"/>
              </a:solidFill>
              <a:latin typeface="Arial" pitchFamily="34" charset="0"/>
              <a:cs typeface="Arial" pitchFamily="34" charset="0"/>
            </a:endParaRPr>
          </a:p>
          <a:p>
            <a:pPr>
              <a:lnSpc>
                <a:spcPct val="125000"/>
              </a:lnSpc>
            </a:pPr>
            <a:endParaRPr lang="en-US" sz="2000" dirty="0">
              <a:solidFill>
                <a:schemeClr val="tx1"/>
              </a:solidFill>
            </a:endParaRPr>
          </a:p>
        </p:txBody>
      </p:sp>
      <p:sp>
        <p:nvSpPr>
          <p:cNvPr id="2" name="Title 1"/>
          <p:cNvSpPr>
            <a:spLocks noGrp="1"/>
          </p:cNvSpPr>
          <p:nvPr>
            <p:ph type="ctrTitle"/>
          </p:nvPr>
        </p:nvSpPr>
        <p:spPr>
          <a:xfrm>
            <a:off x="685800" y="1371600"/>
            <a:ext cx="7772400" cy="1752600"/>
          </a:xfrm>
        </p:spPr>
        <p:txBody>
          <a:bodyPr>
            <a:normAutofit fontScale="90000"/>
          </a:bodyPr>
          <a:lstStyle/>
          <a:p>
            <a:r>
              <a:rPr lang="en-US" sz="3200" b="1" dirty="0" smtClean="0"/>
              <a:t>THE ROLE OF TEAM CULTURAL ORIENTATION AND VIRTUAL COMMUNICATION IN SHAPING TEAM NORM CLARITY AND ITS OUTCOMES</a:t>
            </a:r>
            <a:endParaRPr lang="en-US" sz="3200" dirty="0"/>
          </a:p>
        </p:txBody>
      </p:sp>
      <p:sp>
        <p:nvSpPr>
          <p:cNvPr id="4" name="Rectangle 3"/>
          <p:cNvSpPr/>
          <p:nvPr/>
        </p:nvSpPr>
        <p:spPr>
          <a:xfrm>
            <a:off x="5105400" y="5562600"/>
            <a:ext cx="3733800" cy="923330"/>
          </a:xfrm>
          <a:prstGeom prst="rect">
            <a:avLst/>
          </a:prstGeom>
        </p:spPr>
        <p:txBody>
          <a:bodyPr wrap="square">
            <a:spAutoFit/>
          </a:bodyPr>
          <a:lstStyle/>
          <a:p>
            <a:pPr>
              <a:spcBef>
                <a:spcPts val="0"/>
              </a:spcBef>
              <a:defRPr/>
            </a:pPr>
            <a:r>
              <a:rPr lang="en-US" dirty="0" smtClean="0"/>
              <a:t>Academy of Management Annual Meeting, Anaheim,</a:t>
            </a:r>
          </a:p>
          <a:p>
            <a:pPr>
              <a:spcBef>
                <a:spcPts val="0"/>
              </a:spcBef>
              <a:defRPr/>
            </a:pPr>
            <a:r>
              <a:rPr lang="en-US" dirty="0" smtClean="0"/>
              <a:t>August 9,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0"/>
            <a:ext cx="8839200" cy="990600"/>
          </a:xfrm>
        </p:spPr>
        <p:txBody>
          <a:bodyPr>
            <a:normAutofit/>
          </a:bodyPr>
          <a:lstStyle/>
          <a:p>
            <a:r>
              <a:rPr lang="en-US" sz="3200" b="1" dirty="0" smtClean="0">
                <a:solidFill>
                  <a:schemeClr val="tx1"/>
                </a:solidFill>
                <a:latin typeface="Arial" pitchFamily="34" charset="0"/>
                <a:cs typeface="Arial" pitchFamily="34" charset="0"/>
              </a:rPr>
              <a:t>Limitations &amp; Directions for Future Research</a:t>
            </a:r>
            <a:endParaRPr lang="en-US" sz="3200" b="1" dirty="0">
              <a:solidFill>
                <a:schemeClr val="tx1"/>
              </a:solidFill>
              <a:latin typeface="Arial" pitchFamily="34" charset="0"/>
              <a:cs typeface="Arial" pitchFamily="34" charset="0"/>
            </a:endParaRPr>
          </a:p>
        </p:txBody>
      </p:sp>
      <p:sp>
        <p:nvSpPr>
          <p:cNvPr id="2" name="Content Placeholder 1"/>
          <p:cNvSpPr>
            <a:spLocks noGrp="1"/>
          </p:cNvSpPr>
          <p:nvPr>
            <p:ph sz="quarter" idx="1"/>
          </p:nvPr>
        </p:nvSpPr>
        <p:spPr>
          <a:xfrm>
            <a:off x="533400" y="1295400"/>
            <a:ext cx="8153400" cy="5181600"/>
          </a:xfrm>
        </p:spPr>
        <p:txBody>
          <a:bodyPr>
            <a:noAutofit/>
          </a:bodyPr>
          <a:lstStyle/>
          <a:p>
            <a:pPr>
              <a:lnSpc>
                <a:spcPct val="150000"/>
              </a:lnSpc>
              <a:spcBef>
                <a:spcPts val="1200"/>
              </a:spcBef>
              <a:spcAft>
                <a:spcPts val="1200"/>
              </a:spcAft>
            </a:pPr>
            <a:r>
              <a:rPr lang="en-US" sz="2300" dirty="0" smtClean="0">
                <a:latin typeface="Arial" pitchFamily="34" charset="0"/>
                <a:cs typeface="Arial" pitchFamily="34" charset="0"/>
              </a:rPr>
              <a:t>Limitations:  </a:t>
            </a:r>
          </a:p>
          <a:p>
            <a:pPr lvl="1">
              <a:lnSpc>
                <a:spcPct val="150000"/>
              </a:lnSpc>
              <a:spcBef>
                <a:spcPts val="0"/>
              </a:spcBef>
              <a:spcAft>
                <a:spcPts val="1200"/>
              </a:spcAft>
            </a:pPr>
            <a:r>
              <a:rPr lang="en-US" sz="2000" dirty="0" smtClean="0">
                <a:latin typeface="Arial" pitchFamily="34" charset="0"/>
                <a:cs typeface="Arial" pitchFamily="34" charset="0"/>
              </a:rPr>
              <a:t>Non-organizational study setting &amp; student sample</a:t>
            </a:r>
          </a:p>
          <a:p>
            <a:pPr lvl="1">
              <a:lnSpc>
                <a:spcPct val="150000"/>
              </a:lnSpc>
              <a:spcBef>
                <a:spcPts val="0"/>
              </a:spcBef>
              <a:spcAft>
                <a:spcPts val="1200"/>
              </a:spcAft>
            </a:pPr>
            <a:r>
              <a:rPr lang="en-US" sz="2000" dirty="0" smtClean="0">
                <a:latin typeface="Arial" pitchFamily="34" charset="0"/>
                <a:cs typeface="Arial" pitchFamily="34" charset="0"/>
              </a:rPr>
              <a:t>Constrains </a:t>
            </a:r>
            <a:r>
              <a:rPr lang="en-US" sz="2000" dirty="0" err="1" smtClean="0">
                <a:latin typeface="Arial" pitchFamily="34" charset="0"/>
                <a:cs typeface="Arial" pitchFamily="34" charset="0"/>
              </a:rPr>
              <a:t>generalizability</a:t>
            </a:r>
            <a:r>
              <a:rPr lang="en-US" sz="2000" dirty="0" smtClean="0">
                <a:latin typeface="Arial" pitchFamily="34" charset="0"/>
                <a:cs typeface="Arial" pitchFamily="34" charset="0"/>
              </a:rPr>
              <a:t>.</a:t>
            </a:r>
          </a:p>
          <a:p>
            <a:pPr>
              <a:lnSpc>
                <a:spcPct val="150000"/>
              </a:lnSpc>
              <a:spcBef>
                <a:spcPts val="1200"/>
              </a:spcBef>
              <a:spcAft>
                <a:spcPts val="1200"/>
              </a:spcAft>
            </a:pPr>
            <a:r>
              <a:rPr lang="en-US" sz="2300" dirty="0" smtClean="0">
                <a:latin typeface="Arial" pitchFamily="34" charset="0"/>
                <a:cs typeface="Arial" pitchFamily="34" charset="0"/>
              </a:rPr>
              <a:t>Future studies:</a:t>
            </a:r>
          </a:p>
          <a:p>
            <a:pPr lvl="1">
              <a:lnSpc>
                <a:spcPct val="150000"/>
              </a:lnSpc>
              <a:spcBef>
                <a:spcPts val="1200"/>
              </a:spcBef>
              <a:spcAft>
                <a:spcPts val="600"/>
              </a:spcAft>
            </a:pPr>
            <a:r>
              <a:rPr lang="en-US" sz="2000" dirty="0" smtClean="0">
                <a:latin typeface="Arial" pitchFamily="34" charset="0"/>
                <a:cs typeface="Arial" pitchFamily="34" charset="0"/>
              </a:rPr>
              <a:t>Multiple settings &amp; Greater number of teams.</a:t>
            </a:r>
          </a:p>
          <a:p>
            <a:pPr lvl="1">
              <a:lnSpc>
                <a:spcPct val="150000"/>
              </a:lnSpc>
              <a:spcBef>
                <a:spcPts val="1200"/>
              </a:spcBef>
              <a:spcAft>
                <a:spcPts val="600"/>
              </a:spcAft>
            </a:pPr>
            <a:r>
              <a:rPr lang="en-US" sz="2000" dirty="0" smtClean="0">
                <a:latin typeface="Arial" pitchFamily="34" charset="0"/>
                <a:cs typeface="Arial" pitchFamily="34" charset="0"/>
              </a:rPr>
              <a:t>Leadership impacts on maintaining team norm clarity.</a:t>
            </a:r>
          </a:p>
          <a:p>
            <a:pPr lvl="1">
              <a:lnSpc>
                <a:spcPct val="150000"/>
              </a:lnSpc>
              <a:spcBef>
                <a:spcPts val="1200"/>
              </a:spcBef>
              <a:spcAft>
                <a:spcPts val="600"/>
              </a:spcAft>
            </a:pPr>
            <a:r>
              <a:rPr lang="en-US" sz="2000" dirty="0" smtClean="0">
                <a:latin typeface="Arial" pitchFamily="34" charset="0"/>
                <a:cs typeface="Arial" pitchFamily="34" charset="0"/>
              </a:rPr>
              <a:t>The significance of task characteristics. </a:t>
            </a:r>
          </a:p>
          <a:p>
            <a:pPr lvl="1">
              <a:lnSpc>
                <a:spcPct val="150000"/>
              </a:lnSpc>
              <a:spcBef>
                <a:spcPts val="1200"/>
              </a:spcBef>
              <a:spcAft>
                <a:spcPts val="600"/>
              </a:spcAft>
            </a:pPr>
            <a:endParaRPr lang="en-US" sz="2000" dirty="0" smtClean="0">
              <a:latin typeface="Arial" pitchFamily="34" charset="0"/>
              <a:cs typeface="Arial" pitchFamily="34" charset="0"/>
            </a:endParaRPr>
          </a:p>
          <a:p>
            <a:pPr lvl="1">
              <a:lnSpc>
                <a:spcPct val="150000"/>
              </a:lnSpc>
              <a:spcBef>
                <a:spcPts val="600"/>
              </a:spcBef>
              <a:spcAft>
                <a:spcPts val="600"/>
              </a:spcAft>
            </a:pPr>
            <a:endParaRPr lang="en-US" sz="20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762000"/>
            <a:ext cx="8229600" cy="5550091"/>
          </a:xfrm>
        </p:spPr>
        <p:txBody>
          <a:bodyPr anchor="ctr">
            <a:normAutofit/>
          </a:bodyPr>
          <a:lstStyle/>
          <a:p>
            <a:pPr algn="ctr">
              <a:buNone/>
            </a:pPr>
            <a:r>
              <a:rPr lang="en-US" sz="3200" dirty="0" smtClean="0"/>
              <a:t>Thank you for listening!</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457201" y="1676400"/>
          <a:ext cx="8305798" cy="4267198"/>
        </p:xfrm>
        <a:graphic>
          <a:graphicData uri="http://schemas.openxmlformats.org/drawingml/2006/table">
            <a:tbl>
              <a:tblPr/>
              <a:tblGrid>
                <a:gridCol w="2265217"/>
                <a:gridCol w="629227"/>
                <a:gridCol w="629227"/>
                <a:gridCol w="690052"/>
                <a:gridCol w="692150"/>
                <a:gridCol w="757171"/>
                <a:gridCol w="629227"/>
                <a:gridCol w="629227"/>
                <a:gridCol w="692150"/>
                <a:gridCol w="692150"/>
              </a:tblGrid>
              <a:tr h="358821">
                <a:tc>
                  <a:txBody>
                    <a:bodyPr/>
                    <a:lstStyle/>
                    <a:p>
                      <a:pPr marL="0" marR="0" algn="ctr">
                        <a:lnSpc>
                          <a:spcPct val="115000"/>
                        </a:lnSpc>
                        <a:spcBef>
                          <a:spcPts val="0"/>
                        </a:spcBef>
                        <a:spcAft>
                          <a:spcPts val="1000"/>
                        </a:spcAft>
                      </a:pPr>
                      <a:r>
                        <a:rPr lang="en-US" sz="1400" dirty="0">
                          <a:solidFill>
                            <a:srgbClr val="000000"/>
                          </a:solidFill>
                          <a:latin typeface="Times New Roman"/>
                          <a:ea typeface="Malgun Gothic"/>
                        </a:rPr>
                        <a:t>Variable</a:t>
                      </a:r>
                      <a:endParaRPr lang="en-US" sz="1400" dirty="0">
                        <a:latin typeface="Times New Roman"/>
                        <a:ea typeface="Malgun Gothic"/>
                      </a:endParaRPr>
                    </a:p>
                  </a:txBody>
                  <a:tcPr marL="47721" marR="4772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1000"/>
                        </a:spcAft>
                      </a:pPr>
                      <a:r>
                        <a:rPr lang="en-US" sz="1400">
                          <a:solidFill>
                            <a:srgbClr val="000000"/>
                          </a:solidFill>
                          <a:latin typeface="Times New Roman"/>
                          <a:ea typeface="Malgun Gothic"/>
                        </a:rPr>
                        <a:t>Mean</a:t>
                      </a:r>
                      <a:endParaRPr lang="en-US" sz="1400">
                        <a:latin typeface="Times New Roman"/>
                        <a:ea typeface="Malgun Gothic"/>
                      </a:endParaRPr>
                    </a:p>
                  </a:txBody>
                  <a:tcPr marL="47721" marR="4772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SD</a:t>
                      </a:r>
                      <a:endParaRPr lang="en-US" sz="1400">
                        <a:latin typeface="Times New Roman"/>
                        <a:ea typeface="Malgun Gothic"/>
                      </a:endParaRPr>
                    </a:p>
                  </a:txBody>
                  <a:tcPr marL="47721" marR="4772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1</a:t>
                      </a:r>
                      <a:endParaRPr lang="en-US" sz="1400">
                        <a:latin typeface="Times New Roman"/>
                        <a:ea typeface="Malgun Gothic"/>
                      </a:endParaRPr>
                    </a:p>
                  </a:txBody>
                  <a:tcPr marL="47721" marR="4772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2</a:t>
                      </a:r>
                      <a:endParaRPr lang="en-US" sz="1400">
                        <a:latin typeface="Times New Roman"/>
                        <a:ea typeface="Malgun Gothic"/>
                      </a:endParaRPr>
                    </a:p>
                  </a:txBody>
                  <a:tcPr marL="47721" marR="4772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3</a:t>
                      </a:r>
                      <a:endParaRPr lang="en-US" sz="1400">
                        <a:latin typeface="Times New Roman"/>
                        <a:ea typeface="Malgun Gothic"/>
                      </a:endParaRPr>
                    </a:p>
                  </a:txBody>
                  <a:tcPr marL="47721" marR="4772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4</a:t>
                      </a:r>
                      <a:endParaRPr lang="en-US" sz="1400">
                        <a:latin typeface="Times New Roman"/>
                        <a:ea typeface="Malgun Gothic"/>
                      </a:endParaRPr>
                    </a:p>
                  </a:txBody>
                  <a:tcPr marL="47721" marR="4772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5</a:t>
                      </a:r>
                      <a:endParaRPr lang="en-US" sz="1400">
                        <a:latin typeface="Times New Roman"/>
                        <a:ea typeface="Malgun Gothic"/>
                      </a:endParaRPr>
                    </a:p>
                  </a:txBody>
                  <a:tcPr marL="47721" marR="4772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6</a:t>
                      </a:r>
                      <a:endParaRPr lang="en-US" sz="1400">
                        <a:latin typeface="Times New Roman"/>
                        <a:ea typeface="Malgun Gothic"/>
                      </a:endParaRPr>
                    </a:p>
                  </a:txBody>
                  <a:tcPr marL="47721" marR="47721"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7</a:t>
                      </a:r>
                      <a:endParaRPr lang="en-US" sz="1400">
                        <a:latin typeface="Times New Roman"/>
                        <a:ea typeface="Malgun Gothic"/>
                      </a:endParaRPr>
                    </a:p>
                  </a:txBody>
                  <a:tcPr marL="47721" marR="47721"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856202">
                <a:tc>
                  <a:txBody>
                    <a:bodyPr/>
                    <a:lstStyle/>
                    <a:p>
                      <a:pPr marL="0" marR="0">
                        <a:lnSpc>
                          <a:spcPct val="115000"/>
                        </a:lnSpc>
                        <a:spcBef>
                          <a:spcPts val="0"/>
                        </a:spcBef>
                        <a:spcAft>
                          <a:spcPts val="1000"/>
                        </a:spcAft>
                      </a:pPr>
                      <a:endParaRPr lang="en-US" sz="1400" dirty="0">
                        <a:solidFill>
                          <a:srgbClr val="000000"/>
                        </a:solidFill>
                        <a:latin typeface="Times New Roman"/>
                        <a:ea typeface="Malgun Gothic"/>
                      </a:endParaRPr>
                    </a:p>
                    <a:p>
                      <a:pPr marL="0" marR="0">
                        <a:lnSpc>
                          <a:spcPct val="115000"/>
                        </a:lnSpc>
                        <a:spcBef>
                          <a:spcPts val="0"/>
                        </a:spcBef>
                        <a:spcAft>
                          <a:spcPts val="1000"/>
                        </a:spcAft>
                      </a:pPr>
                      <a:r>
                        <a:rPr lang="en-US" sz="1400" dirty="0">
                          <a:solidFill>
                            <a:srgbClr val="000000"/>
                          </a:solidFill>
                          <a:latin typeface="Times New Roman"/>
                          <a:ea typeface="Malgun Gothic"/>
                        </a:rPr>
                        <a:t>1. Team total interaction</a:t>
                      </a:r>
                      <a:endParaRPr lang="en-US" sz="1400" dirty="0">
                        <a:latin typeface="Times New Roman"/>
                        <a:ea typeface="Malgun Gothic"/>
                      </a:endParaRPr>
                    </a:p>
                  </a:txBody>
                  <a:tcPr marL="47721" marR="47721"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ctr">
                        <a:lnSpc>
                          <a:spcPct val="115000"/>
                        </a:lnSpc>
                        <a:spcBef>
                          <a:spcPts val="0"/>
                        </a:spcBef>
                        <a:spcAft>
                          <a:spcPts val="1000"/>
                        </a:spcAft>
                      </a:pPr>
                      <a:endParaRPr lang="en-US" sz="1400" dirty="0">
                        <a:solidFill>
                          <a:srgbClr val="000000"/>
                        </a:solidFill>
                        <a:latin typeface="Times New Roman"/>
                        <a:ea typeface="Malgun Gothic"/>
                      </a:endParaRPr>
                    </a:p>
                    <a:p>
                      <a:pPr marL="0" marR="0" algn="ctr">
                        <a:lnSpc>
                          <a:spcPct val="115000"/>
                        </a:lnSpc>
                        <a:spcBef>
                          <a:spcPts val="0"/>
                        </a:spcBef>
                        <a:spcAft>
                          <a:spcPts val="1000"/>
                        </a:spcAft>
                      </a:pPr>
                      <a:r>
                        <a:rPr lang="en-US" sz="1400" dirty="0">
                          <a:solidFill>
                            <a:srgbClr val="000000"/>
                          </a:solidFill>
                          <a:latin typeface="Times New Roman"/>
                          <a:ea typeface="Malgun Gothic"/>
                        </a:rPr>
                        <a:t>14.73</a:t>
                      </a:r>
                      <a:endParaRPr lang="en-US" sz="1400" dirty="0">
                        <a:latin typeface="Times New Roman"/>
                        <a:ea typeface="Malgun Gothic"/>
                      </a:endParaRPr>
                    </a:p>
                  </a:txBody>
                  <a:tcPr marL="47721" marR="47721"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ctr">
                        <a:lnSpc>
                          <a:spcPct val="115000"/>
                        </a:lnSpc>
                        <a:spcBef>
                          <a:spcPts val="0"/>
                        </a:spcBef>
                        <a:spcAft>
                          <a:spcPts val="1000"/>
                        </a:spcAft>
                      </a:pPr>
                      <a:endParaRPr lang="en-US" sz="1400" dirty="0">
                        <a:solidFill>
                          <a:srgbClr val="000000"/>
                        </a:solidFill>
                        <a:latin typeface="Times New Roman"/>
                        <a:ea typeface="Malgun Gothic"/>
                      </a:endParaRPr>
                    </a:p>
                    <a:p>
                      <a:pPr marL="0" marR="0" algn="ctr">
                        <a:lnSpc>
                          <a:spcPct val="115000"/>
                        </a:lnSpc>
                        <a:spcBef>
                          <a:spcPts val="0"/>
                        </a:spcBef>
                        <a:spcAft>
                          <a:spcPts val="1000"/>
                        </a:spcAft>
                      </a:pPr>
                      <a:r>
                        <a:rPr lang="en-US" sz="1400" dirty="0">
                          <a:solidFill>
                            <a:srgbClr val="000000"/>
                          </a:solidFill>
                          <a:latin typeface="Times New Roman"/>
                          <a:ea typeface="Malgun Gothic"/>
                        </a:rPr>
                        <a:t>4.33</a:t>
                      </a:r>
                      <a:endParaRPr lang="en-US" sz="1400" dirty="0">
                        <a:latin typeface="Times New Roman"/>
                        <a:ea typeface="Malgun Gothic"/>
                      </a:endParaRPr>
                    </a:p>
                  </a:txBody>
                  <a:tcPr marL="47721" marR="47721"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ctr">
                        <a:lnSpc>
                          <a:spcPct val="115000"/>
                        </a:lnSpc>
                        <a:spcBef>
                          <a:spcPts val="0"/>
                        </a:spcBef>
                        <a:spcAft>
                          <a:spcPts val="1000"/>
                        </a:spcAft>
                      </a:pPr>
                      <a:endParaRPr lang="en-US" sz="1400" dirty="0">
                        <a:solidFill>
                          <a:srgbClr val="000000"/>
                        </a:solidFill>
                        <a:latin typeface="Times New Roman"/>
                        <a:ea typeface="Malgun Gothic"/>
                      </a:endParaRPr>
                    </a:p>
                    <a:p>
                      <a:pPr marL="0" marR="0" algn="ctr">
                        <a:lnSpc>
                          <a:spcPct val="115000"/>
                        </a:lnSpc>
                        <a:spcBef>
                          <a:spcPts val="0"/>
                        </a:spcBef>
                        <a:spcAft>
                          <a:spcPts val="1000"/>
                        </a:spcAft>
                      </a:pPr>
                      <a:r>
                        <a:rPr lang="en-US" sz="1400" dirty="0">
                          <a:solidFill>
                            <a:srgbClr val="000000"/>
                          </a:solidFill>
                          <a:latin typeface="Times New Roman"/>
                          <a:ea typeface="Malgun Gothic"/>
                        </a:rPr>
                        <a:t>-</a:t>
                      </a:r>
                      <a:endParaRPr lang="en-US" sz="1400" dirty="0">
                        <a:latin typeface="Times New Roman"/>
                        <a:ea typeface="Malgun Gothic"/>
                      </a:endParaRPr>
                    </a:p>
                  </a:txBody>
                  <a:tcPr marL="47721" marR="47721"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marL="0" marR="0" algn="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lnL>
                      <a:noFill/>
                    </a:lnL>
                    <a:lnR>
                      <a:noFill/>
                    </a:lnR>
                    <a:lnT w="12700" cap="flat" cmpd="sng" algn="ctr">
                      <a:solidFill>
                        <a:srgbClr val="000000"/>
                      </a:solidFill>
                      <a:prstDash val="solid"/>
                      <a:round/>
                      <a:headEnd type="none" w="med" len="med"/>
                      <a:tailEnd type="none" w="med" len="med"/>
                    </a:lnT>
                    <a:lnB>
                      <a:noFill/>
                    </a:lnB>
                    <a:solidFill>
                      <a:srgbClr val="FFFFFF"/>
                    </a:solidFill>
                  </a:tcPr>
                </a:tc>
              </a:tr>
              <a:tr h="314242">
                <a:tc>
                  <a:txBody>
                    <a:bodyPr/>
                    <a:lstStyle/>
                    <a:p>
                      <a:pPr marL="0" marR="0">
                        <a:lnSpc>
                          <a:spcPct val="115000"/>
                        </a:lnSpc>
                        <a:spcBef>
                          <a:spcPts val="0"/>
                        </a:spcBef>
                        <a:spcAft>
                          <a:spcPts val="1000"/>
                        </a:spcAft>
                      </a:pPr>
                      <a:r>
                        <a:rPr lang="en-US" sz="1400">
                          <a:solidFill>
                            <a:srgbClr val="000000"/>
                          </a:solidFill>
                          <a:latin typeface="Times New Roman"/>
                          <a:ea typeface="Malgun Gothic"/>
                        </a:rPr>
                        <a:t>2. Team collectivism</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3.52</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.28</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dirty="0">
                          <a:solidFill>
                            <a:srgbClr val="000000"/>
                          </a:solidFill>
                          <a:latin typeface="Times New Roman"/>
                          <a:ea typeface="Malgun Gothic"/>
                        </a:rPr>
                        <a:t>   -.16</a:t>
                      </a:r>
                      <a:endParaRPr lang="en-US" sz="1400" dirty="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nSpc>
                          <a:spcPct val="115000"/>
                        </a:lnSpc>
                        <a:spcBef>
                          <a:spcPts val="0"/>
                        </a:spcBef>
                        <a:spcAft>
                          <a:spcPts val="1000"/>
                        </a:spcAft>
                      </a:pPr>
                      <a:r>
                        <a:rPr lang="en-US" sz="1400">
                          <a:solidFill>
                            <a:srgbClr val="000000"/>
                          </a:solidFill>
                          <a:latin typeface="Times New Roman"/>
                          <a:ea typeface="Malgun Gothic"/>
                        </a:rPr>
                        <a:t>   -</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lnL>
                      <a:noFill/>
                    </a:lnL>
                    <a:lnR>
                      <a:noFill/>
                    </a:lnR>
                    <a:lnT>
                      <a:noFill/>
                    </a:lnT>
                    <a:lnB>
                      <a:noFill/>
                    </a:lnB>
                    <a:solidFill>
                      <a:srgbClr val="FFFFFF"/>
                    </a:solidFill>
                  </a:tcPr>
                </a:tc>
              </a:tr>
              <a:tr h="628488">
                <a:tc>
                  <a:txBody>
                    <a:bodyPr/>
                    <a:lstStyle/>
                    <a:p>
                      <a:pPr marL="0" marR="0">
                        <a:lnSpc>
                          <a:spcPct val="115000"/>
                        </a:lnSpc>
                        <a:spcBef>
                          <a:spcPts val="0"/>
                        </a:spcBef>
                        <a:spcAft>
                          <a:spcPts val="1000"/>
                        </a:spcAft>
                      </a:pPr>
                      <a:r>
                        <a:rPr lang="en-US" sz="1400">
                          <a:solidFill>
                            <a:srgbClr val="000000"/>
                          </a:solidFill>
                          <a:latin typeface="Times New Roman"/>
                          <a:ea typeface="Malgun Gothic"/>
                        </a:rPr>
                        <a:t>3. Team uncertainty avoidance</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3.96</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.26</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nSpc>
                          <a:spcPct val="115000"/>
                        </a:lnSpc>
                        <a:spcBef>
                          <a:spcPts val="0"/>
                        </a:spcBef>
                        <a:spcAft>
                          <a:spcPts val="1000"/>
                        </a:spcAft>
                      </a:pPr>
                      <a:r>
                        <a:rPr lang="en-US" sz="1400" dirty="0">
                          <a:solidFill>
                            <a:srgbClr val="000000"/>
                          </a:solidFill>
                          <a:latin typeface="Times New Roman"/>
                          <a:ea typeface="Malgun Gothic"/>
                        </a:rPr>
                        <a:t>    -.05</a:t>
                      </a:r>
                      <a:endParaRPr lang="en-US" sz="1400" dirty="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nSpc>
                          <a:spcPct val="115000"/>
                        </a:lnSpc>
                        <a:spcBef>
                          <a:spcPts val="0"/>
                        </a:spcBef>
                        <a:spcAft>
                          <a:spcPts val="1000"/>
                        </a:spcAft>
                      </a:pPr>
                      <a:r>
                        <a:rPr lang="en-US" sz="1400" dirty="0">
                          <a:solidFill>
                            <a:srgbClr val="000000"/>
                          </a:solidFill>
                          <a:latin typeface="Times New Roman"/>
                          <a:ea typeface="Malgun Gothic"/>
                        </a:rPr>
                        <a:t>   .27</a:t>
                      </a:r>
                      <a:endParaRPr lang="en-US" sz="1400" dirty="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dirty="0">
                          <a:solidFill>
                            <a:srgbClr val="000000"/>
                          </a:solidFill>
                          <a:latin typeface="Times New Roman"/>
                          <a:ea typeface="Malgun Gothic"/>
                        </a:rPr>
                        <a:t> -</a:t>
                      </a:r>
                      <a:endParaRPr lang="en-US" sz="1400" dirty="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lnL>
                      <a:noFill/>
                    </a:lnL>
                    <a:lnR>
                      <a:noFill/>
                    </a:lnR>
                    <a:lnT>
                      <a:noFill/>
                    </a:lnT>
                    <a:lnB>
                      <a:noFill/>
                    </a:lnB>
                    <a:solidFill>
                      <a:srgbClr val="FFFFFF"/>
                    </a:solidFill>
                  </a:tcPr>
                </a:tc>
              </a:tr>
              <a:tr h="628488">
                <a:tc>
                  <a:txBody>
                    <a:bodyPr/>
                    <a:lstStyle/>
                    <a:p>
                      <a:pPr marL="0" marR="0">
                        <a:lnSpc>
                          <a:spcPct val="115000"/>
                        </a:lnSpc>
                        <a:spcBef>
                          <a:spcPts val="0"/>
                        </a:spcBef>
                        <a:spcAft>
                          <a:spcPts val="1000"/>
                        </a:spcAft>
                      </a:pPr>
                      <a:r>
                        <a:rPr lang="en-US" sz="1400">
                          <a:solidFill>
                            <a:srgbClr val="000000"/>
                          </a:solidFill>
                          <a:latin typeface="Times New Roman"/>
                          <a:ea typeface="Malgun Gothic"/>
                        </a:rPr>
                        <a:t>4. Degree of virtual communication</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43.83</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dirty="0">
                          <a:solidFill>
                            <a:srgbClr val="000000"/>
                          </a:solidFill>
                          <a:latin typeface="Times New Roman"/>
                          <a:ea typeface="Malgun Gothic"/>
                        </a:rPr>
                        <a:t>15.44</a:t>
                      </a:r>
                      <a:endParaRPr lang="en-US" sz="1400" dirty="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    .64**       </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nSpc>
                          <a:spcPct val="115000"/>
                        </a:lnSpc>
                        <a:spcBef>
                          <a:spcPts val="0"/>
                        </a:spcBef>
                        <a:spcAft>
                          <a:spcPts val="1000"/>
                        </a:spcAft>
                      </a:pPr>
                      <a:r>
                        <a:rPr lang="en-US" sz="1400">
                          <a:solidFill>
                            <a:srgbClr val="000000"/>
                          </a:solidFill>
                          <a:latin typeface="Times New Roman"/>
                          <a:ea typeface="Malgun Gothic"/>
                        </a:rPr>
                        <a:t>  -.35*</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dirty="0">
                          <a:solidFill>
                            <a:srgbClr val="000000"/>
                          </a:solidFill>
                          <a:latin typeface="Times New Roman"/>
                          <a:ea typeface="Malgun Gothic"/>
                        </a:rPr>
                        <a:t>-.30*</a:t>
                      </a:r>
                      <a:endParaRPr lang="en-US" sz="1400" dirty="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nSpc>
                          <a:spcPct val="115000"/>
                        </a:lnSpc>
                        <a:spcBef>
                          <a:spcPts val="0"/>
                        </a:spcBef>
                        <a:spcAft>
                          <a:spcPts val="1000"/>
                        </a:spcAft>
                      </a:pPr>
                      <a:r>
                        <a:rPr lang="en-US" sz="1400" dirty="0">
                          <a:solidFill>
                            <a:srgbClr val="000000"/>
                          </a:solidFill>
                          <a:latin typeface="Times New Roman"/>
                          <a:ea typeface="Malgun Gothic"/>
                        </a:rPr>
                        <a:t>      -</a:t>
                      </a:r>
                      <a:endParaRPr lang="en-US" sz="1400" dirty="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lnL>
                      <a:noFill/>
                    </a:lnL>
                    <a:lnR>
                      <a:noFill/>
                    </a:lnR>
                    <a:lnT>
                      <a:noFill/>
                    </a:lnT>
                    <a:lnB>
                      <a:noFill/>
                    </a:lnB>
                    <a:solidFill>
                      <a:srgbClr val="FFFFFF"/>
                    </a:solidFill>
                  </a:tcPr>
                </a:tc>
              </a:tr>
              <a:tr h="538231">
                <a:tc>
                  <a:txBody>
                    <a:bodyPr/>
                    <a:lstStyle/>
                    <a:p>
                      <a:pPr marL="0" marR="0">
                        <a:lnSpc>
                          <a:spcPct val="115000"/>
                        </a:lnSpc>
                        <a:spcBef>
                          <a:spcPts val="0"/>
                        </a:spcBef>
                        <a:spcAft>
                          <a:spcPts val="1000"/>
                        </a:spcAft>
                      </a:pPr>
                      <a:r>
                        <a:rPr lang="en-US" sz="1400">
                          <a:solidFill>
                            <a:srgbClr val="000000"/>
                          </a:solidFill>
                          <a:latin typeface="Times New Roman"/>
                          <a:ea typeface="Malgun Gothic"/>
                        </a:rPr>
                        <a:t>5. Norm clarity</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3.76</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.49</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 -.08</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nSpc>
                          <a:spcPct val="115000"/>
                        </a:lnSpc>
                        <a:spcBef>
                          <a:spcPts val="0"/>
                        </a:spcBef>
                        <a:spcAft>
                          <a:spcPts val="1000"/>
                        </a:spcAft>
                      </a:pPr>
                      <a:r>
                        <a:rPr lang="en-US" sz="1400">
                          <a:solidFill>
                            <a:srgbClr val="000000"/>
                          </a:solidFill>
                          <a:latin typeface="Times New Roman"/>
                          <a:ea typeface="Malgun Gothic"/>
                        </a:rPr>
                        <a:t>   .55**</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    .48**</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dirty="0">
                          <a:solidFill>
                            <a:srgbClr val="000000"/>
                          </a:solidFill>
                          <a:latin typeface="Times New Roman"/>
                          <a:ea typeface="Malgun Gothic"/>
                        </a:rPr>
                        <a:t>-.35*</a:t>
                      </a:r>
                      <a:endParaRPr lang="en-US" sz="1400" dirty="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nSpc>
                          <a:spcPct val="115000"/>
                        </a:lnSpc>
                        <a:spcBef>
                          <a:spcPts val="0"/>
                        </a:spcBef>
                        <a:spcAft>
                          <a:spcPts val="1000"/>
                        </a:spcAft>
                      </a:pPr>
                      <a:r>
                        <a:rPr lang="en-US" sz="1400" dirty="0">
                          <a:solidFill>
                            <a:srgbClr val="000000"/>
                          </a:solidFill>
                          <a:latin typeface="Times New Roman"/>
                          <a:ea typeface="Malgun Gothic"/>
                        </a:rPr>
                        <a:t>     -</a:t>
                      </a:r>
                      <a:endParaRPr lang="en-US" sz="1400" dirty="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lnL>
                      <a:noFill/>
                    </a:lnL>
                    <a:lnR>
                      <a:noFill/>
                    </a:lnR>
                    <a:lnT>
                      <a:noFill/>
                    </a:lnT>
                    <a:lnB>
                      <a:noFill/>
                    </a:lnB>
                    <a:solidFill>
                      <a:srgbClr val="FFFFFF"/>
                    </a:solidFill>
                  </a:tcPr>
                </a:tc>
              </a:tr>
              <a:tr h="314242">
                <a:tc>
                  <a:txBody>
                    <a:bodyPr/>
                    <a:lstStyle/>
                    <a:p>
                      <a:pPr marL="0" marR="0">
                        <a:lnSpc>
                          <a:spcPct val="115000"/>
                        </a:lnSpc>
                        <a:spcBef>
                          <a:spcPts val="0"/>
                        </a:spcBef>
                        <a:spcAft>
                          <a:spcPts val="1000"/>
                        </a:spcAft>
                      </a:pPr>
                      <a:r>
                        <a:rPr lang="en-US" sz="1400">
                          <a:solidFill>
                            <a:srgbClr val="000000"/>
                          </a:solidFill>
                          <a:latin typeface="Times New Roman"/>
                          <a:ea typeface="Malgun Gothic"/>
                        </a:rPr>
                        <a:t>6. Relationship conflict</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nSpc>
                          <a:spcPct val="115000"/>
                        </a:lnSpc>
                        <a:spcBef>
                          <a:spcPts val="0"/>
                        </a:spcBef>
                        <a:spcAft>
                          <a:spcPts val="1000"/>
                        </a:spcAft>
                      </a:pPr>
                      <a:r>
                        <a:rPr lang="en-US" sz="1400">
                          <a:solidFill>
                            <a:srgbClr val="000000"/>
                          </a:solidFill>
                          <a:latin typeface="Times New Roman"/>
                          <a:ea typeface="Malgun Gothic"/>
                        </a:rPr>
                        <a:t>  1.67</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.59</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  .16</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nSpc>
                          <a:spcPct val="115000"/>
                        </a:lnSpc>
                        <a:spcBef>
                          <a:spcPts val="0"/>
                        </a:spcBef>
                        <a:spcAft>
                          <a:spcPts val="1000"/>
                        </a:spcAft>
                      </a:pPr>
                      <a:r>
                        <a:rPr lang="en-US" sz="1400" dirty="0">
                          <a:solidFill>
                            <a:srgbClr val="000000"/>
                          </a:solidFill>
                          <a:latin typeface="Times New Roman"/>
                          <a:ea typeface="Malgun Gothic"/>
                        </a:rPr>
                        <a:t>  -.28</a:t>
                      </a:r>
                      <a:endParaRPr lang="en-US" sz="1400" dirty="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-.06</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nSpc>
                          <a:spcPct val="115000"/>
                        </a:lnSpc>
                        <a:spcBef>
                          <a:spcPts val="0"/>
                        </a:spcBef>
                        <a:spcAft>
                          <a:spcPts val="1000"/>
                        </a:spcAft>
                      </a:pPr>
                      <a:r>
                        <a:rPr lang="en-US" sz="1400">
                          <a:solidFill>
                            <a:srgbClr val="000000"/>
                          </a:solidFill>
                          <a:latin typeface="Times New Roman"/>
                          <a:ea typeface="Malgun Gothic"/>
                        </a:rPr>
                        <a:t>   .23</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dirty="0">
                          <a:solidFill>
                            <a:srgbClr val="000000"/>
                          </a:solidFill>
                          <a:latin typeface="Times New Roman"/>
                          <a:ea typeface="Malgun Gothic"/>
                        </a:rPr>
                        <a:t> -.53**</a:t>
                      </a:r>
                      <a:endParaRPr lang="en-US" sz="1400" dirty="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dirty="0">
                          <a:solidFill>
                            <a:srgbClr val="000000"/>
                          </a:solidFill>
                          <a:latin typeface="Times New Roman"/>
                          <a:ea typeface="Malgun Gothic"/>
                        </a:rPr>
                        <a:t>-</a:t>
                      </a:r>
                      <a:endParaRPr lang="en-US" sz="1400" dirty="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lnL>
                      <a:noFill/>
                    </a:lnL>
                    <a:lnR>
                      <a:noFill/>
                    </a:lnR>
                    <a:lnT>
                      <a:noFill/>
                    </a:lnT>
                    <a:lnB>
                      <a:noFill/>
                    </a:lnB>
                    <a:solidFill>
                      <a:srgbClr val="FFFFFF"/>
                    </a:solidFill>
                  </a:tcPr>
                </a:tc>
              </a:tr>
              <a:tr h="314242">
                <a:tc>
                  <a:txBody>
                    <a:bodyPr/>
                    <a:lstStyle/>
                    <a:p>
                      <a:pPr marL="0" marR="0">
                        <a:lnSpc>
                          <a:spcPct val="115000"/>
                        </a:lnSpc>
                        <a:spcBef>
                          <a:spcPts val="0"/>
                        </a:spcBef>
                        <a:spcAft>
                          <a:spcPts val="1000"/>
                        </a:spcAft>
                      </a:pPr>
                      <a:r>
                        <a:rPr lang="en-US" sz="1400">
                          <a:solidFill>
                            <a:srgbClr val="000000"/>
                          </a:solidFill>
                          <a:latin typeface="Times New Roman"/>
                          <a:ea typeface="Malgun Gothic"/>
                        </a:rPr>
                        <a:t>7. Team performance</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nSpc>
                          <a:spcPct val="115000"/>
                        </a:lnSpc>
                        <a:spcBef>
                          <a:spcPts val="0"/>
                        </a:spcBef>
                        <a:spcAft>
                          <a:spcPts val="1000"/>
                        </a:spcAft>
                      </a:pPr>
                      <a:r>
                        <a:rPr lang="en-US" sz="1400">
                          <a:solidFill>
                            <a:srgbClr val="000000"/>
                          </a:solidFill>
                          <a:latin typeface="Times New Roman"/>
                          <a:ea typeface="Malgun Gothic"/>
                        </a:rPr>
                        <a:t>  83.8</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7.55</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 .07</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nSpc>
                          <a:spcPct val="115000"/>
                        </a:lnSpc>
                        <a:spcBef>
                          <a:spcPts val="0"/>
                        </a:spcBef>
                        <a:spcAft>
                          <a:spcPts val="1000"/>
                        </a:spcAft>
                      </a:pPr>
                      <a:r>
                        <a:rPr lang="en-US" sz="1400">
                          <a:solidFill>
                            <a:srgbClr val="000000"/>
                          </a:solidFill>
                          <a:latin typeface="Times New Roman"/>
                          <a:ea typeface="Malgun Gothic"/>
                        </a:rPr>
                        <a:t>   .31*</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 .23</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nSpc>
                          <a:spcPct val="115000"/>
                        </a:lnSpc>
                        <a:spcBef>
                          <a:spcPts val="0"/>
                        </a:spcBef>
                        <a:spcAft>
                          <a:spcPts val="1000"/>
                        </a:spcAft>
                      </a:pPr>
                      <a:r>
                        <a:rPr lang="en-US" sz="1400">
                          <a:solidFill>
                            <a:srgbClr val="000000"/>
                          </a:solidFill>
                          <a:latin typeface="Times New Roman"/>
                          <a:ea typeface="Malgun Gothic"/>
                        </a:rPr>
                        <a:t>  -.11</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a:solidFill>
                            <a:srgbClr val="000000"/>
                          </a:solidFill>
                          <a:latin typeface="Times New Roman"/>
                          <a:ea typeface="Malgun Gothic"/>
                        </a:rPr>
                        <a:t>.10</a:t>
                      </a:r>
                      <a:endParaRPr lang="en-US" sz="140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dirty="0">
                          <a:solidFill>
                            <a:srgbClr val="000000"/>
                          </a:solidFill>
                          <a:latin typeface="Times New Roman"/>
                          <a:ea typeface="Malgun Gothic"/>
                        </a:rPr>
                        <a:t>.06</a:t>
                      </a:r>
                      <a:endParaRPr lang="en-US" sz="1400" dirty="0">
                        <a:latin typeface="Times New Roman"/>
                        <a:ea typeface="Malgun Gothic"/>
                      </a:endParaRPr>
                    </a:p>
                  </a:txBody>
                  <a:tcPr marL="47721" marR="47721" marT="0" marB="0" anchor="ctr">
                    <a:lnL>
                      <a:noFill/>
                    </a:lnL>
                    <a:lnR>
                      <a:noFill/>
                    </a:lnR>
                    <a:lnT>
                      <a:noFill/>
                    </a:lnT>
                    <a:lnB>
                      <a:noFill/>
                    </a:lnB>
                    <a:solidFill>
                      <a:srgbClr val="FFFFFF"/>
                    </a:solidFill>
                  </a:tcPr>
                </a:tc>
                <a:tc>
                  <a:txBody>
                    <a:bodyPr/>
                    <a:lstStyle/>
                    <a:p>
                      <a:pPr marL="0" marR="0" algn="ctr">
                        <a:lnSpc>
                          <a:spcPct val="115000"/>
                        </a:lnSpc>
                        <a:spcBef>
                          <a:spcPts val="0"/>
                        </a:spcBef>
                        <a:spcAft>
                          <a:spcPts val="1000"/>
                        </a:spcAft>
                      </a:pPr>
                      <a:r>
                        <a:rPr lang="en-US" sz="1400" dirty="0">
                          <a:solidFill>
                            <a:srgbClr val="000000"/>
                          </a:solidFill>
                          <a:latin typeface="Times New Roman"/>
                          <a:ea typeface="Malgun Gothic"/>
                        </a:rPr>
                        <a:t>-</a:t>
                      </a:r>
                      <a:endParaRPr lang="en-US" sz="1400" dirty="0">
                        <a:latin typeface="Times New Roman"/>
                        <a:ea typeface="Malgun Gothic"/>
                      </a:endParaRPr>
                    </a:p>
                  </a:txBody>
                  <a:tcPr marL="47721" marR="47721" marT="0" marB="0">
                    <a:lnL>
                      <a:noFill/>
                    </a:lnL>
                    <a:lnR>
                      <a:noFill/>
                    </a:lnR>
                    <a:lnT>
                      <a:noFill/>
                    </a:lnT>
                    <a:lnB>
                      <a:noFill/>
                    </a:lnB>
                    <a:solidFill>
                      <a:srgbClr val="FFFFFF"/>
                    </a:solidFill>
                  </a:tcPr>
                </a:tc>
              </a:tr>
              <a:tr h="314242">
                <a:tc>
                  <a:txBody>
                    <a:bodyPr/>
                    <a:lstStyle/>
                    <a:p>
                      <a:pPr marL="0" marR="0">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1000"/>
                        </a:spcAft>
                      </a:pPr>
                      <a:endParaRPr lang="en-US" sz="1400">
                        <a:solidFill>
                          <a:srgbClr val="000000"/>
                        </a:solidFill>
                        <a:latin typeface="Times New Roman"/>
                        <a:ea typeface="Malgun Gothic"/>
                      </a:endParaRPr>
                    </a:p>
                  </a:txBody>
                  <a:tcPr marL="47721" marR="47721"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1000"/>
                        </a:spcAft>
                      </a:pPr>
                      <a:endParaRPr lang="en-US" sz="1400" dirty="0">
                        <a:solidFill>
                          <a:srgbClr val="000000"/>
                        </a:solidFill>
                        <a:latin typeface="Times New Roman"/>
                        <a:ea typeface="Malgun Gothic"/>
                      </a:endParaRPr>
                    </a:p>
                  </a:txBody>
                  <a:tcPr marL="47721" marR="47721" marT="0" marB="0">
                    <a:lnL>
                      <a:noFill/>
                    </a:lnL>
                    <a:lnR>
                      <a:noFill/>
                    </a:lnR>
                    <a:lnT>
                      <a:noFill/>
                    </a:lnT>
                    <a:lnB w="12700" cap="flat" cmpd="sng" algn="ctr">
                      <a:solidFill>
                        <a:srgbClr val="000000"/>
                      </a:solidFill>
                      <a:prstDash val="solid"/>
                      <a:round/>
                      <a:headEnd type="none" w="med" len="med"/>
                      <a:tailEnd type="none" w="med" len="med"/>
                    </a:lnB>
                    <a:solidFill>
                      <a:srgbClr val="FFFFFF"/>
                    </a:solidFill>
                  </a:tcPr>
                </a:tc>
              </a:tr>
            </a:tbl>
          </a:graphicData>
        </a:graphic>
      </p:graphicFrame>
      <p:sp>
        <p:nvSpPr>
          <p:cNvPr id="6" name="Title 2"/>
          <p:cNvSpPr>
            <a:spLocks noGrp="1"/>
          </p:cNvSpPr>
          <p:nvPr>
            <p:ph type="title"/>
          </p:nvPr>
        </p:nvSpPr>
        <p:spPr>
          <a:xfrm>
            <a:off x="228600" y="0"/>
            <a:ext cx="8839200" cy="990600"/>
          </a:xfrm>
        </p:spPr>
        <p:txBody>
          <a:bodyPr>
            <a:normAutofit/>
          </a:bodyPr>
          <a:lstStyle/>
          <a:p>
            <a:r>
              <a:rPr lang="en-US" sz="3200" b="1" dirty="0" smtClean="0">
                <a:solidFill>
                  <a:schemeClr val="tx1"/>
                </a:solidFill>
                <a:latin typeface="Arial" pitchFamily="34" charset="0"/>
                <a:cs typeface="Arial" pitchFamily="34" charset="0"/>
              </a:rPr>
              <a:t>Appendix – Descriptive statistics</a:t>
            </a:r>
            <a:endParaRPr lang="en-US" sz="3200" b="1" dirty="0">
              <a:solidFill>
                <a:schemeClr val="tx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228600"/>
            <a:ext cx="8839200" cy="990600"/>
          </a:xfrm>
        </p:spPr>
        <p:txBody>
          <a:bodyPr>
            <a:normAutofit/>
          </a:bodyPr>
          <a:lstStyle/>
          <a:p>
            <a:r>
              <a:rPr lang="en-US" sz="3600" b="1" dirty="0" smtClean="0">
                <a:solidFill>
                  <a:schemeClr val="tx1"/>
                </a:solidFill>
                <a:latin typeface="Arial" pitchFamily="34" charset="0"/>
                <a:cs typeface="Arial" pitchFamily="34" charset="0"/>
              </a:rPr>
              <a:t>Virtual Teams and Relationship Conflict</a:t>
            </a:r>
          </a:p>
        </p:txBody>
      </p:sp>
      <p:sp>
        <p:nvSpPr>
          <p:cNvPr id="5" name="Content Placeholder 1"/>
          <p:cNvSpPr>
            <a:spLocks noGrp="1"/>
          </p:cNvSpPr>
          <p:nvPr>
            <p:ph sz="quarter" idx="1"/>
          </p:nvPr>
        </p:nvSpPr>
        <p:spPr>
          <a:xfrm>
            <a:off x="457200" y="1295400"/>
            <a:ext cx="8382000" cy="3048000"/>
          </a:xfrm>
        </p:spPr>
        <p:txBody>
          <a:bodyPr>
            <a:noAutofit/>
          </a:bodyPr>
          <a:lstStyle/>
          <a:p>
            <a:pPr>
              <a:lnSpc>
                <a:spcPct val="150000"/>
              </a:lnSpc>
              <a:spcBef>
                <a:spcPts val="600"/>
              </a:spcBef>
              <a:spcAft>
                <a:spcPts val="600"/>
              </a:spcAft>
            </a:pPr>
            <a:r>
              <a:rPr lang="en-US" sz="1800" dirty="0" smtClean="0">
                <a:latin typeface="Arial" pitchFamily="34" charset="0"/>
                <a:cs typeface="Arial" pitchFamily="34" charset="0"/>
              </a:rPr>
              <a:t>Despite the advantages of virtual collaboration, </a:t>
            </a:r>
            <a:r>
              <a:rPr lang="en-US" sz="1800" dirty="0" err="1" smtClean="0">
                <a:latin typeface="Arial" pitchFamily="34" charset="0"/>
                <a:cs typeface="Arial" pitchFamily="34" charset="0"/>
              </a:rPr>
              <a:t>virtuality</a:t>
            </a:r>
            <a:r>
              <a:rPr lang="en-US" sz="1800" dirty="0" smtClean="0">
                <a:latin typeface="Arial" pitchFamily="34" charset="0"/>
                <a:cs typeface="Arial" pitchFamily="34" charset="0"/>
              </a:rPr>
              <a:t> introduces various challenges that can leave team members more prone to dysfunctional relationship conflict (</a:t>
            </a:r>
            <a:r>
              <a:rPr lang="en-US" sz="1800" dirty="0" err="1" smtClean="0">
                <a:latin typeface="Arial" pitchFamily="34" charset="0"/>
                <a:cs typeface="Arial" pitchFamily="34" charset="0"/>
              </a:rPr>
              <a:t>eg</a:t>
            </a:r>
            <a:r>
              <a:rPr lang="en-US" sz="1800" dirty="0" smtClean="0">
                <a:latin typeface="Arial" pitchFamily="34" charset="0"/>
                <a:cs typeface="Arial" pitchFamily="34" charset="0"/>
              </a:rPr>
              <a:t>., de Wit, Greer, &amp; </a:t>
            </a:r>
            <a:r>
              <a:rPr lang="en-US" sz="1800" dirty="0" err="1" smtClean="0">
                <a:latin typeface="Arial" pitchFamily="34" charset="0"/>
                <a:cs typeface="Arial" pitchFamily="34" charset="0"/>
              </a:rPr>
              <a:t>Jehn</a:t>
            </a:r>
            <a:r>
              <a:rPr lang="en-US" sz="1800" dirty="0" smtClean="0">
                <a:latin typeface="Arial" pitchFamily="34" charset="0"/>
                <a:cs typeface="Arial" pitchFamily="34" charset="0"/>
              </a:rPr>
              <a:t>, 2012; Hinds &amp; Mortensen, 2005).</a:t>
            </a:r>
          </a:p>
          <a:p>
            <a:pPr>
              <a:lnSpc>
                <a:spcPct val="150000"/>
              </a:lnSpc>
              <a:spcBef>
                <a:spcPts val="600"/>
              </a:spcBef>
              <a:spcAft>
                <a:spcPts val="600"/>
              </a:spcAft>
            </a:pPr>
            <a:r>
              <a:rPr lang="en-US" sz="1800" dirty="0" smtClean="0">
                <a:latin typeface="Arial" pitchFamily="34" charset="0"/>
                <a:cs typeface="Arial" pitchFamily="34" charset="0"/>
              </a:rPr>
              <a:t>Relationship conflict can, in turn, adversely impact performance, satisfaction, and other team outcomes (De </a:t>
            </a:r>
            <a:r>
              <a:rPr lang="en-US" sz="1800" dirty="0" err="1" smtClean="0">
                <a:latin typeface="Arial" pitchFamily="34" charset="0"/>
                <a:cs typeface="Arial" pitchFamily="34" charset="0"/>
              </a:rPr>
              <a:t>Dreu</a:t>
            </a:r>
            <a:r>
              <a:rPr lang="en-US" sz="1800" dirty="0" smtClean="0">
                <a:latin typeface="Arial" pitchFamily="34" charset="0"/>
                <a:cs typeface="Arial" pitchFamily="34" charset="0"/>
              </a:rPr>
              <a:t> &amp; </a:t>
            </a:r>
            <a:r>
              <a:rPr lang="en-US" sz="1800" dirty="0" err="1" smtClean="0">
                <a:latin typeface="Arial" pitchFamily="34" charset="0"/>
                <a:cs typeface="Arial" pitchFamily="34" charset="0"/>
              </a:rPr>
              <a:t>Weingart</a:t>
            </a:r>
            <a:r>
              <a:rPr lang="en-US" sz="1800" dirty="0" smtClean="0">
                <a:latin typeface="Arial" pitchFamily="34" charset="0"/>
                <a:cs typeface="Arial" pitchFamily="34" charset="0"/>
              </a:rPr>
              <a:t>, 2003). </a:t>
            </a:r>
          </a:p>
          <a:p>
            <a:pPr>
              <a:lnSpc>
                <a:spcPct val="150000"/>
              </a:lnSpc>
              <a:spcBef>
                <a:spcPts val="600"/>
              </a:spcBef>
              <a:spcAft>
                <a:spcPts val="600"/>
              </a:spcAft>
              <a:buNone/>
            </a:pPr>
            <a:endParaRPr lang="en-US" sz="1800" dirty="0" smtClean="0">
              <a:latin typeface="Arial" pitchFamily="34" charset="0"/>
              <a:cs typeface="Arial" pitchFamily="34" charset="0"/>
            </a:endParaRPr>
          </a:p>
        </p:txBody>
      </p:sp>
      <p:sp>
        <p:nvSpPr>
          <p:cNvPr id="4" name="TextBox 3"/>
          <p:cNvSpPr txBox="1"/>
          <p:nvPr/>
        </p:nvSpPr>
        <p:spPr>
          <a:xfrm>
            <a:off x="457200" y="4114800"/>
            <a:ext cx="8077200" cy="1015663"/>
          </a:xfrm>
          <a:prstGeom prst="rect">
            <a:avLst/>
          </a:prstGeom>
          <a:solidFill>
            <a:srgbClr val="F7E9E7"/>
          </a:solidFill>
        </p:spPr>
        <p:txBody>
          <a:bodyPr wrap="square" rtlCol="0">
            <a:spAutoFit/>
          </a:bodyPr>
          <a:lstStyle/>
          <a:p>
            <a:pPr algn="ctr">
              <a:lnSpc>
                <a:spcPct val="150000"/>
              </a:lnSpc>
            </a:pPr>
            <a:r>
              <a:rPr lang="en-US" sz="2000" b="1" dirty="0" smtClean="0">
                <a:latin typeface="Arial" pitchFamily="34" charset="0"/>
                <a:cs typeface="Arial" pitchFamily="34" charset="0"/>
              </a:rPr>
              <a:t>Primary Research question: </a:t>
            </a:r>
          </a:p>
          <a:p>
            <a:pPr algn="ctr">
              <a:lnSpc>
                <a:spcPct val="150000"/>
              </a:lnSpc>
            </a:pPr>
            <a:r>
              <a:rPr lang="en-US" sz="2000" b="1" dirty="0" smtClean="0">
                <a:latin typeface="Arial" pitchFamily="34" charset="0"/>
                <a:cs typeface="Arial" pitchFamily="34" charset="0"/>
              </a:rPr>
              <a:t>“How can relationship conflict be minimized in virtual teams?”</a:t>
            </a:r>
            <a:endParaRPr lang="en-US" b="1" dirty="0"/>
          </a:p>
        </p:txBody>
      </p:sp>
      <p:sp>
        <p:nvSpPr>
          <p:cNvPr id="6" name="Content Placeholder 1"/>
          <p:cNvSpPr txBox="1">
            <a:spLocks/>
          </p:cNvSpPr>
          <p:nvPr/>
        </p:nvSpPr>
        <p:spPr>
          <a:xfrm>
            <a:off x="0" y="4572000"/>
            <a:ext cx="8382000" cy="1600200"/>
          </a:xfrm>
          <a:prstGeom prst="rect">
            <a:avLst/>
          </a:prstGeom>
        </p:spPr>
        <p:txBody>
          <a:bodyPr vert="horz">
            <a:noAutofit/>
          </a:bodyPr>
          <a:lstStyle/>
          <a:p>
            <a:pPr marL="274320" marR="0" lvl="0" indent="-274320" algn="l" defTabSz="914400" rtl="0" eaLnBrk="1" fontAlgn="auto" latinLnBrk="0" hangingPunct="1">
              <a:lnSpc>
                <a:spcPct val="150000"/>
              </a:lnSpc>
              <a:spcBef>
                <a:spcPts val="600"/>
              </a:spcBef>
              <a:spcAft>
                <a:spcPts val="600"/>
              </a:spcAft>
              <a:buClr>
                <a:schemeClr val="accent1"/>
              </a:buClr>
              <a:buSzPct val="85000"/>
              <a:buFont typeface="Wingdings 2"/>
              <a:buNone/>
              <a:tabLst/>
              <a:defRPr/>
            </a:pPr>
            <a:endPara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p:txBody>
      </p:sp>
      <p:sp>
        <p:nvSpPr>
          <p:cNvPr id="8" name="Content Placeholder 1"/>
          <p:cNvSpPr txBox="1">
            <a:spLocks/>
          </p:cNvSpPr>
          <p:nvPr/>
        </p:nvSpPr>
        <p:spPr>
          <a:xfrm>
            <a:off x="381000" y="5257800"/>
            <a:ext cx="8382000" cy="1371600"/>
          </a:xfrm>
          <a:prstGeom prst="rect">
            <a:avLst/>
          </a:prstGeom>
        </p:spPr>
        <p:txBody>
          <a:bodyPr vert="horz">
            <a:noAutofit/>
          </a:bodyPr>
          <a:lstStyle/>
          <a:p>
            <a:pPr marL="274320" indent="-274320">
              <a:lnSpc>
                <a:spcPct val="150000"/>
              </a:lnSpc>
              <a:spcBef>
                <a:spcPts val="1200"/>
              </a:spcBef>
              <a:spcAft>
                <a:spcPts val="1200"/>
              </a:spcAft>
              <a:buClr>
                <a:schemeClr val="accent1"/>
              </a:buClr>
              <a:buSzPct val="85000"/>
              <a:buFont typeface="Wingdings 2"/>
              <a:buChar char=""/>
            </a:pPr>
            <a:r>
              <a:rPr lang="en-US" i="1" dirty="0" smtClean="0">
                <a:latin typeface="Arial" pitchFamily="34" charset="0"/>
                <a:cs typeface="Arial" pitchFamily="34" charset="0"/>
              </a:rPr>
              <a:t>Team</a:t>
            </a:r>
            <a:r>
              <a:rPr lang="en-US" dirty="0" smtClean="0">
                <a:latin typeface="Arial" pitchFamily="34" charset="0"/>
                <a:cs typeface="Arial" pitchFamily="34" charset="0"/>
              </a:rPr>
              <a:t> </a:t>
            </a:r>
            <a:r>
              <a:rPr lang="en-US" i="1" dirty="0" smtClean="0">
                <a:latin typeface="Arial" pitchFamily="34" charset="0"/>
                <a:cs typeface="Arial" pitchFamily="34" charset="0"/>
              </a:rPr>
              <a:t>norm clarity, </a:t>
            </a:r>
            <a:r>
              <a:rPr lang="en-US" dirty="0" smtClean="0">
                <a:latin typeface="Arial" pitchFamily="34" charset="0"/>
                <a:cs typeface="Arial" pitchFamily="34" charset="0"/>
              </a:rPr>
              <a:t>i.e., the extent to which norms for behavior are clear and well-shared among team members (</a:t>
            </a:r>
            <a:r>
              <a:rPr lang="en-US" dirty="0" err="1" smtClean="0">
                <a:latin typeface="Arial" pitchFamily="34" charset="0"/>
                <a:cs typeface="Arial" pitchFamily="34" charset="0"/>
              </a:rPr>
              <a:t>Wageman</a:t>
            </a:r>
            <a:r>
              <a:rPr lang="en-US" dirty="0" smtClean="0">
                <a:latin typeface="Arial" pitchFamily="34" charset="0"/>
                <a:cs typeface="Arial" pitchFamily="34" charset="0"/>
              </a:rPr>
              <a:t>, </a:t>
            </a:r>
            <a:r>
              <a:rPr lang="en-US" dirty="0" err="1" smtClean="0">
                <a:latin typeface="Arial" pitchFamily="34" charset="0"/>
                <a:cs typeface="Arial" pitchFamily="34" charset="0"/>
              </a:rPr>
              <a:t>Hackman</a:t>
            </a:r>
            <a:r>
              <a:rPr lang="en-US" dirty="0" smtClean="0">
                <a:latin typeface="Arial" pitchFamily="34" charset="0"/>
                <a:cs typeface="Arial" pitchFamily="34" charset="0"/>
              </a:rPr>
              <a:t>, &amp; Lehman, 2005).</a:t>
            </a:r>
            <a:endParaRPr lang="en-US" i="1" dirty="0" smtClean="0">
              <a:latin typeface="Arial" pitchFamily="34" charset="0"/>
              <a:cs typeface="Arial" pitchFamily="34" charset="0"/>
            </a:endParaRPr>
          </a:p>
          <a:p>
            <a:pPr marL="274320" marR="0" lvl="0" indent="-274320" algn="l" defTabSz="914400" rtl="0" eaLnBrk="1" fontAlgn="auto" latinLnBrk="0" hangingPunct="1">
              <a:lnSpc>
                <a:spcPct val="150000"/>
              </a:lnSpc>
              <a:spcBef>
                <a:spcPts val="1200"/>
              </a:spcBef>
              <a:spcAft>
                <a:spcPts val="1200"/>
              </a:spcAft>
              <a:buClr>
                <a:schemeClr val="accent1"/>
              </a:buClr>
              <a:buSzPct val="85000"/>
              <a:buFont typeface="Wingdings 2"/>
              <a:buChar char=""/>
              <a:tabLst/>
              <a:defRPr/>
            </a:pPr>
            <a:endPara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a:spLocks noGrp="1"/>
          </p:cNvSpPr>
          <p:nvPr>
            <p:ph sz="quarter" idx="1"/>
          </p:nvPr>
        </p:nvSpPr>
        <p:spPr>
          <a:xfrm>
            <a:off x="457200" y="1600200"/>
            <a:ext cx="8382000" cy="2590800"/>
          </a:xfrm>
        </p:spPr>
        <p:txBody>
          <a:bodyPr>
            <a:noAutofit/>
          </a:bodyPr>
          <a:lstStyle/>
          <a:p>
            <a:pPr>
              <a:lnSpc>
                <a:spcPct val="150000"/>
              </a:lnSpc>
              <a:spcBef>
                <a:spcPts val="0"/>
              </a:spcBef>
              <a:spcAft>
                <a:spcPts val="600"/>
              </a:spcAft>
              <a:defRPr/>
            </a:pPr>
            <a:r>
              <a:rPr lang="en-US" sz="1800" dirty="0" smtClean="0">
                <a:latin typeface="Arial" pitchFamily="34" charset="0"/>
                <a:cs typeface="Arial" pitchFamily="34" charset="0"/>
              </a:rPr>
              <a:t>According to group norms theory (Feldman, 1984), teams develop norms to reduce uncertainty, express important team values, and elicit desirable behaviors .</a:t>
            </a:r>
          </a:p>
          <a:p>
            <a:pPr lvl="0">
              <a:lnSpc>
                <a:spcPct val="150000"/>
              </a:lnSpc>
              <a:spcBef>
                <a:spcPts val="0"/>
              </a:spcBef>
              <a:spcAft>
                <a:spcPts val="600"/>
              </a:spcAft>
              <a:defRPr/>
            </a:pPr>
            <a:r>
              <a:rPr lang="en-US" sz="1800" dirty="0" smtClean="0">
                <a:latin typeface="Arial" pitchFamily="34" charset="0"/>
                <a:cs typeface="Arial" pitchFamily="34" charset="0"/>
              </a:rPr>
              <a:t>Theories of technology-mediated communication (e.g., Moser &amp; Axtell, 2013) suggests that deviance from team norms are particularly detrimental in virtual environments.</a:t>
            </a:r>
          </a:p>
          <a:p>
            <a:pPr>
              <a:lnSpc>
                <a:spcPct val="150000"/>
              </a:lnSpc>
              <a:spcBef>
                <a:spcPts val="0"/>
              </a:spcBef>
              <a:spcAft>
                <a:spcPts val="600"/>
              </a:spcAft>
              <a:defRPr/>
            </a:pPr>
            <a:endParaRPr lang="en-US" sz="1800" i="1" dirty="0" smtClean="0">
              <a:latin typeface="Arial" pitchFamily="34" charset="0"/>
              <a:cs typeface="Arial" pitchFamily="34" charset="0"/>
            </a:endParaRPr>
          </a:p>
        </p:txBody>
      </p:sp>
      <p:sp>
        <p:nvSpPr>
          <p:cNvPr id="4" name="Title 2"/>
          <p:cNvSpPr txBox="1">
            <a:spLocks/>
          </p:cNvSpPr>
          <p:nvPr/>
        </p:nvSpPr>
        <p:spPr>
          <a:xfrm>
            <a:off x="228600" y="304800"/>
            <a:ext cx="8077200" cy="762000"/>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500" b="1" dirty="0" smtClean="0">
                <a:latin typeface="Arial" pitchFamily="34" charset="0"/>
                <a:ea typeface="+mj-ea"/>
                <a:cs typeface="Arial" pitchFamily="34" charset="0"/>
              </a:rPr>
              <a:t>Theoretical Perspectives </a:t>
            </a:r>
            <a:endParaRPr kumimoji="0" lang="en-US" sz="3500" b="1" i="0" u="none" strike="noStrike" kern="1200" cap="none" spc="0" normalizeH="0" noProof="0" dirty="0" smtClean="0">
              <a:ln>
                <a:noFill/>
              </a:ln>
              <a:effectLst/>
              <a:uLnTx/>
              <a:uFillTx/>
              <a:latin typeface="Arial" pitchFamily="34" charset="0"/>
              <a:ea typeface="+mj-ea"/>
              <a:cs typeface="Arial" pitchFamily="34" charset="0"/>
            </a:endParaRPr>
          </a:p>
        </p:txBody>
      </p:sp>
      <p:sp>
        <p:nvSpPr>
          <p:cNvPr id="6" name="Content Placeholder 1"/>
          <p:cNvSpPr txBox="1">
            <a:spLocks/>
          </p:cNvSpPr>
          <p:nvPr/>
        </p:nvSpPr>
        <p:spPr>
          <a:xfrm>
            <a:off x="457200" y="4191000"/>
            <a:ext cx="8382000" cy="2133600"/>
          </a:xfrm>
          <a:prstGeom prst="rect">
            <a:avLst/>
          </a:prstGeom>
        </p:spPr>
        <p:txBody>
          <a:bodyPr vert="horz">
            <a:noAutofit/>
          </a:bodyPr>
          <a:lstStyle/>
          <a:p>
            <a:pPr marL="274320" marR="0" lvl="0" indent="-274320" algn="l" defTabSz="914400" rtl="0" eaLnBrk="1" fontAlgn="auto" latinLnBrk="0" hangingPunct="1">
              <a:lnSpc>
                <a:spcPct val="150000"/>
              </a:lnSpc>
              <a:spcBef>
                <a:spcPts val="0"/>
              </a:spcBef>
              <a:spcAft>
                <a:spcPts val="600"/>
              </a:spcAft>
              <a:buClr>
                <a:schemeClr val="accent1"/>
              </a:buClr>
              <a:buSzPct val="85000"/>
              <a:buFont typeface="Wingdings 2"/>
              <a:buChar char=""/>
              <a:tabLst/>
              <a:defRPr/>
            </a:pPr>
            <a:endParaRPr kumimoji="0" lang="en-US" sz="220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p:txBody>
      </p:sp>
      <p:sp>
        <p:nvSpPr>
          <p:cNvPr id="9" name="Title 2"/>
          <p:cNvSpPr>
            <a:spLocks noGrp="1"/>
          </p:cNvSpPr>
          <p:nvPr>
            <p:ph type="title"/>
          </p:nvPr>
        </p:nvSpPr>
        <p:spPr>
          <a:xfrm>
            <a:off x="381000" y="1143000"/>
            <a:ext cx="8077200" cy="533400"/>
          </a:xfrm>
        </p:spPr>
        <p:txBody>
          <a:bodyPr>
            <a:normAutofit/>
          </a:bodyPr>
          <a:lstStyle/>
          <a:p>
            <a:r>
              <a:rPr lang="en-US" sz="2000" b="1" dirty="0" smtClean="0">
                <a:solidFill>
                  <a:schemeClr val="tx1">
                    <a:lumMod val="75000"/>
                    <a:lumOff val="25000"/>
                  </a:schemeClr>
                </a:solidFill>
                <a:latin typeface="Arial" pitchFamily="34" charset="0"/>
                <a:cs typeface="Arial" pitchFamily="34" charset="0"/>
              </a:rPr>
              <a:t>Why Team Norm Clarity?</a:t>
            </a:r>
          </a:p>
        </p:txBody>
      </p:sp>
      <p:sp>
        <p:nvSpPr>
          <p:cNvPr id="10" name="Title 2"/>
          <p:cNvSpPr txBox="1">
            <a:spLocks/>
          </p:cNvSpPr>
          <p:nvPr/>
        </p:nvSpPr>
        <p:spPr>
          <a:xfrm>
            <a:off x="381000" y="4343400"/>
            <a:ext cx="8077200" cy="533400"/>
          </a:xfrm>
          <a:prstGeom prst="rect">
            <a:avLst/>
          </a:prstGeom>
        </p:spPr>
        <p:txBody>
          <a:bodyPr bIns="91440"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smtClean="0">
                <a:ln>
                  <a:noFill/>
                </a:ln>
                <a:solidFill>
                  <a:schemeClr val="tx1">
                    <a:lumMod val="75000"/>
                    <a:lumOff val="25000"/>
                  </a:schemeClr>
                </a:solidFill>
                <a:effectLst/>
                <a:uLnTx/>
                <a:uFillTx/>
                <a:latin typeface="Arial" pitchFamily="34" charset="0"/>
                <a:ea typeface="+mj-ea"/>
                <a:cs typeface="Arial" pitchFamily="34" charset="0"/>
              </a:rPr>
              <a:t>What Shapes</a:t>
            </a:r>
            <a:r>
              <a:rPr kumimoji="0" lang="en-US" sz="2000" b="1" i="0" u="none" strike="noStrike" kern="1200" cap="none" spc="0" normalizeH="0" noProof="0" dirty="0" smtClean="0">
                <a:ln>
                  <a:noFill/>
                </a:ln>
                <a:solidFill>
                  <a:schemeClr val="tx1">
                    <a:lumMod val="75000"/>
                    <a:lumOff val="25000"/>
                  </a:schemeClr>
                </a:solidFill>
                <a:effectLst/>
                <a:uLnTx/>
                <a:uFillTx/>
                <a:latin typeface="Arial" pitchFamily="34" charset="0"/>
                <a:ea typeface="+mj-ea"/>
                <a:cs typeface="Arial" pitchFamily="34" charset="0"/>
              </a:rPr>
              <a:t> Team Norm Clarity?</a:t>
            </a:r>
            <a:endParaRPr kumimoji="0" lang="en-US" sz="2000" b="1" i="0" u="none" strike="noStrike" kern="1200" cap="none" spc="0" normalizeH="0" baseline="0" noProof="0" dirty="0" smtClean="0">
              <a:ln>
                <a:noFill/>
              </a:ln>
              <a:solidFill>
                <a:schemeClr val="tx1">
                  <a:lumMod val="75000"/>
                  <a:lumOff val="25000"/>
                </a:schemeClr>
              </a:solidFill>
              <a:effectLst/>
              <a:uLnTx/>
              <a:uFillTx/>
              <a:latin typeface="Arial" pitchFamily="34" charset="0"/>
              <a:ea typeface="+mj-ea"/>
              <a:cs typeface="Arial" pitchFamily="34" charset="0"/>
            </a:endParaRPr>
          </a:p>
        </p:txBody>
      </p:sp>
      <p:sp>
        <p:nvSpPr>
          <p:cNvPr id="11" name="Content Placeholder 1"/>
          <p:cNvSpPr txBox="1">
            <a:spLocks/>
          </p:cNvSpPr>
          <p:nvPr/>
        </p:nvSpPr>
        <p:spPr>
          <a:xfrm>
            <a:off x="457200" y="4800600"/>
            <a:ext cx="8382000" cy="1905000"/>
          </a:xfrm>
          <a:prstGeom prst="rect">
            <a:avLst/>
          </a:prstGeom>
        </p:spPr>
        <p:txBody>
          <a:bodyPr vert="horz">
            <a:noAutofit/>
          </a:bodyPr>
          <a:lstStyle/>
          <a:p>
            <a:pPr marL="274320" indent="-274320">
              <a:lnSpc>
                <a:spcPct val="150000"/>
              </a:lnSpc>
              <a:spcAft>
                <a:spcPts val="600"/>
              </a:spcAft>
              <a:buClr>
                <a:schemeClr val="accent1"/>
              </a:buClr>
              <a:buSzPct val="85000"/>
              <a:buFont typeface="Wingdings 2"/>
              <a:buChar char=""/>
              <a:defRPr/>
            </a:pPr>
            <a:r>
              <a:rPr lang="en-US" dirty="0" smtClean="0">
                <a:latin typeface="Arial" pitchFamily="34" charset="0"/>
                <a:cs typeface="Arial" pitchFamily="34" charset="0"/>
              </a:rPr>
              <a:t>Research on the normative account of cultural differences (</a:t>
            </a:r>
            <a:r>
              <a:rPr lang="en-US" dirty="0" err="1" smtClean="0">
                <a:latin typeface="Arial" pitchFamily="34" charset="0"/>
                <a:cs typeface="Arial" pitchFamily="34" charset="0"/>
              </a:rPr>
              <a:t>Savani</a:t>
            </a:r>
            <a:r>
              <a:rPr lang="en-US" dirty="0" smtClean="0">
                <a:latin typeface="Arial" pitchFamily="34" charset="0"/>
                <a:cs typeface="Arial" pitchFamily="34" charset="0"/>
              </a:rPr>
              <a:t> et al., 2015) suggests that the motivation to adhere to norms differs across cultures.</a:t>
            </a:r>
          </a:p>
          <a:p>
            <a:pPr marL="274320" indent="-274320">
              <a:lnSpc>
                <a:spcPct val="150000"/>
              </a:lnSpc>
              <a:spcAft>
                <a:spcPts val="600"/>
              </a:spcAft>
              <a:buClr>
                <a:schemeClr val="accent1"/>
              </a:buClr>
              <a:buSzPct val="85000"/>
              <a:buFont typeface="Wingdings 2"/>
              <a:buChar char=""/>
              <a:defRPr/>
            </a:pPr>
            <a:r>
              <a:rPr lang="en-US" dirty="0" smtClean="0">
                <a:latin typeface="Arial" pitchFamily="34" charset="0"/>
                <a:cs typeface="Arial" pitchFamily="34" charset="0"/>
              </a:rPr>
              <a:t>We propose that team cultural values (i.e., team collectivism and team uncertainty avoidance) significantly shape team norm clarity.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blinds(horizontal)">
                                      <p:cBhvr>
                                        <p:cTn id="10" dur="500"/>
                                        <p:tgtEl>
                                          <p:spTgt spid="5">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blinds(horizontal)">
                                      <p:cBhvr>
                                        <p:cTn id="13" dur="500"/>
                                        <p:tgtEl>
                                          <p:spTgt spid="5">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28600"/>
            <a:ext cx="8077200" cy="685800"/>
          </a:xfrm>
        </p:spPr>
        <p:txBody>
          <a:bodyPr>
            <a:normAutofit/>
          </a:bodyPr>
          <a:lstStyle/>
          <a:p>
            <a:r>
              <a:rPr lang="en-US" sz="3000" b="1" dirty="0" smtClean="0">
                <a:solidFill>
                  <a:schemeClr val="tx1"/>
                </a:solidFill>
                <a:latin typeface="Arial" pitchFamily="34" charset="0"/>
                <a:cs typeface="Arial" pitchFamily="34" charset="0"/>
              </a:rPr>
              <a:t>Contributions</a:t>
            </a:r>
          </a:p>
        </p:txBody>
      </p:sp>
      <p:sp>
        <p:nvSpPr>
          <p:cNvPr id="6" name="Content Placeholder 1"/>
          <p:cNvSpPr txBox="1">
            <a:spLocks/>
          </p:cNvSpPr>
          <p:nvPr/>
        </p:nvSpPr>
        <p:spPr>
          <a:xfrm>
            <a:off x="228600" y="838200"/>
            <a:ext cx="8763000" cy="5867400"/>
          </a:xfrm>
          <a:prstGeom prst="rect">
            <a:avLst/>
          </a:prstGeom>
        </p:spPr>
        <p:txBody>
          <a:bodyPr vert="horz">
            <a:noAutofit/>
          </a:bodyPr>
          <a:lstStyle/>
          <a:p>
            <a:pPr marL="274320" marR="0" lvl="0" indent="-274320" algn="l" defTabSz="914400" rtl="0" eaLnBrk="1" fontAlgn="auto" latinLnBrk="0" hangingPunct="1">
              <a:lnSpc>
                <a:spcPct val="150000"/>
              </a:lnSpc>
              <a:spcBef>
                <a:spcPts val="500"/>
              </a:spcBef>
              <a:spcAft>
                <a:spcPts val="500"/>
              </a:spcAft>
              <a:buClr>
                <a:schemeClr val="accent1"/>
              </a:buClr>
              <a:buSzPct val="85000"/>
              <a:buFont typeface="Wingdings 2"/>
              <a:buChar char=""/>
              <a:tabLst/>
              <a:defRPr/>
            </a:pPr>
            <a:r>
              <a:rPr lang="en-US" sz="1700" dirty="0" smtClean="0">
                <a:latin typeface="Arial" pitchFamily="34" charset="0"/>
                <a:cs typeface="Arial" pitchFamily="34" charset="0"/>
              </a:rPr>
              <a:t>Highlights a novel perspective to understanding the effects of team norms:</a:t>
            </a:r>
          </a:p>
          <a:p>
            <a:pPr marL="731520" lvl="1" indent="-274320">
              <a:lnSpc>
                <a:spcPct val="150000"/>
              </a:lnSpc>
              <a:spcBef>
                <a:spcPts val="500"/>
              </a:spcBef>
              <a:spcAft>
                <a:spcPts val="500"/>
              </a:spcAft>
              <a:buClr>
                <a:schemeClr val="accent1"/>
              </a:buClr>
              <a:buSzPct val="85000"/>
              <a:buFont typeface="Wingdings 2"/>
              <a:buChar char=""/>
              <a:defRPr/>
            </a:pPr>
            <a:r>
              <a:rPr lang="en-US" sz="1700" dirty="0" smtClean="0">
                <a:latin typeface="Arial" pitchFamily="34" charset="0"/>
                <a:cs typeface="Arial" pitchFamily="34" charset="0"/>
              </a:rPr>
              <a:t>Existing theories frame the importance of team norms in terms of their potential to produce predictability and to elicit desirable behaviors (e.g., helping). </a:t>
            </a:r>
          </a:p>
          <a:p>
            <a:pPr marL="731520" lvl="1" indent="-274320">
              <a:lnSpc>
                <a:spcPct val="150000"/>
              </a:lnSpc>
              <a:spcBef>
                <a:spcPts val="500"/>
              </a:spcBef>
              <a:spcAft>
                <a:spcPts val="500"/>
              </a:spcAft>
              <a:buClr>
                <a:schemeClr val="accent1"/>
              </a:buClr>
              <a:buSzPct val="85000"/>
              <a:buFont typeface="Wingdings 2"/>
              <a:buChar char=""/>
              <a:defRPr/>
            </a:pPr>
            <a:r>
              <a:rPr lang="en-US" sz="1700" dirty="0" smtClean="0">
                <a:latin typeface="Arial" pitchFamily="34" charset="0"/>
                <a:cs typeface="Arial" pitchFamily="34" charset="0"/>
              </a:rPr>
              <a:t>We shift the focus to a fundamentally important facet of team norms (i.e., </a:t>
            </a:r>
            <a:r>
              <a:rPr lang="en-US" sz="1700" b="1" dirty="0" smtClean="0">
                <a:latin typeface="Arial" pitchFamily="34" charset="0"/>
                <a:cs typeface="Arial" pitchFamily="34" charset="0"/>
              </a:rPr>
              <a:t>clarity</a:t>
            </a:r>
            <a:r>
              <a:rPr lang="en-US" sz="1700" dirty="0" smtClean="0">
                <a:latin typeface="Arial" pitchFamily="34" charset="0"/>
                <a:cs typeface="Arial" pitchFamily="34" charset="0"/>
              </a:rPr>
              <a:t>) that has profound implications on team processes and outcomes.</a:t>
            </a:r>
          </a:p>
          <a:p>
            <a:pPr marL="274320" indent="-274320">
              <a:lnSpc>
                <a:spcPct val="150000"/>
              </a:lnSpc>
              <a:spcBef>
                <a:spcPts val="500"/>
              </a:spcBef>
              <a:spcAft>
                <a:spcPts val="500"/>
              </a:spcAft>
              <a:buClr>
                <a:schemeClr val="accent1"/>
              </a:buClr>
              <a:buSzPct val="85000"/>
              <a:buFont typeface="Wingdings 2"/>
              <a:buChar char=""/>
              <a:defRPr/>
            </a:pPr>
            <a:r>
              <a:rPr lang="en-US" sz="1700" dirty="0" smtClean="0">
                <a:latin typeface="Arial" pitchFamily="34" charset="0"/>
                <a:cs typeface="Arial" pitchFamily="34" charset="0"/>
              </a:rPr>
              <a:t>Extends research on team cultural values and team functioning:</a:t>
            </a:r>
          </a:p>
          <a:p>
            <a:pPr marL="731520" lvl="1" indent="-274320">
              <a:lnSpc>
                <a:spcPct val="150000"/>
              </a:lnSpc>
              <a:spcBef>
                <a:spcPts val="500"/>
              </a:spcBef>
              <a:spcAft>
                <a:spcPts val="500"/>
              </a:spcAft>
              <a:buClr>
                <a:schemeClr val="accent1"/>
              </a:buClr>
              <a:buSzPct val="85000"/>
              <a:buFont typeface="Wingdings 2"/>
              <a:buChar char=""/>
              <a:defRPr/>
            </a:pPr>
            <a:r>
              <a:rPr lang="en-US" sz="1700" dirty="0" smtClean="0">
                <a:latin typeface="Arial" pitchFamily="34" charset="0"/>
                <a:cs typeface="Arial" pitchFamily="34" charset="0"/>
              </a:rPr>
              <a:t>Our study provides support for the notion that cultural values shape team members’ motivation to adhere to norms. We also build on this perspective by exploring the implications of team culture on relationship conflict. </a:t>
            </a:r>
          </a:p>
          <a:p>
            <a:pPr marL="274320" indent="-274320">
              <a:lnSpc>
                <a:spcPct val="150000"/>
              </a:lnSpc>
              <a:spcBef>
                <a:spcPts val="500"/>
              </a:spcBef>
              <a:spcAft>
                <a:spcPts val="500"/>
              </a:spcAft>
              <a:buClr>
                <a:schemeClr val="accent1"/>
              </a:buClr>
              <a:buSzPct val="85000"/>
              <a:buFont typeface="Wingdings 2"/>
              <a:buChar char=""/>
              <a:defRPr/>
            </a:pPr>
            <a:r>
              <a:rPr lang="en-US" sz="1700" dirty="0" smtClean="0">
                <a:latin typeface="Arial" pitchFamily="34" charset="0"/>
                <a:cs typeface="Arial" pitchFamily="34" charset="0"/>
              </a:rPr>
              <a:t>Extends research on virtual team effectiveness:</a:t>
            </a:r>
          </a:p>
          <a:p>
            <a:pPr marL="731520" lvl="1" indent="-274320">
              <a:lnSpc>
                <a:spcPct val="150000"/>
              </a:lnSpc>
              <a:spcBef>
                <a:spcPts val="500"/>
              </a:spcBef>
              <a:spcAft>
                <a:spcPts val="500"/>
              </a:spcAft>
              <a:buClr>
                <a:schemeClr val="accent1"/>
              </a:buClr>
              <a:buSzPct val="85000"/>
              <a:buFont typeface="Wingdings 2"/>
              <a:buChar char=""/>
              <a:defRPr/>
            </a:pPr>
            <a:r>
              <a:rPr lang="en-US" sz="1700" dirty="0" smtClean="0">
                <a:latin typeface="Arial" pitchFamily="34" charset="0"/>
                <a:cs typeface="Arial" pitchFamily="34" charset="0"/>
              </a:rPr>
              <a:t>Our study identifies a mechanism (team norm clarity) that is particularly important for team success in virtual environments. </a:t>
            </a:r>
          </a:p>
          <a:p>
            <a:pPr marL="274320" marR="0" lvl="0" indent="-274320" algn="l" defTabSz="914400" rtl="0" eaLnBrk="1" fontAlgn="auto" latinLnBrk="0" hangingPunct="1">
              <a:lnSpc>
                <a:spcPct val="150000"/>
              </a:lnSpc>
              <a:spcBef>
                <a:spcPts val="500"/>
              </a:spcBef>
              <a:spcAft>
                <a:spcPts val="500"/>
              </a:spcAft>
              <a:buClr>
                <a:schemeClr val="accent1"/>
              </a:buClr>
              <a:buSzPct val="85000"/>
              <a:buFont typeface="Wingdings 2"/>
              <a:buChar char=""/>
              <a:tabLst/>
              <a:defRPr/>
            </a:pPr>
            <a:endParaRPr lang="en-US" sz="1700" dirty="0" smtClean="0">
              <a:latin typeface="Arial" pitchFamily="34" charset="0"/>
              <a:cs typeface="Arial" pitchFamily="34" charset="0"/>
            </a:endParaRPr>
          </a:p>
          <a:p>
            <a:pPr marL="274320" marR="0" lvl="0" indent="-274320" algn="l" defTabSz="914400" rtl="0" eaLnBrk="1" fontAlgn="auto" latinLnBrk="0" hangingPunct="1">
              <a:lnSpc>
                <a:spcPct val="150000"/>
              </a:lnSpc>
              <a:spcBef>
                <a:spcPts val="500"/>
              </a:spcBef>
              <a:spcAft>
                <a:spcPts val="500"/>
              </a:spcAft>
              <a:buClr>
                <a:schemeClr val="accent1"/>
              </a:buClr>
              <a:buSzPct val="85000"/>
              <a:buFont typeface="Wingdings 2"/>
              <a:buChar char=""/>
              <a:tabLst/>
              <a:defRPr/>
            </a:pPr>
            <a:endParaRPr lang="en-US" sz="1700" dirty="0" smtClean="0">
              <a:latin typeface="Arial" pitchFamily="34" charset="0"/>
              <a:cs typeface="Arial" pitchFamily="34" charset="0"/>
            </a:endParaRPr>
          </a:p>
          <a:p>
            <a:pPr marL="274320" marR="0" lvl="0" indent="-274320" algn="l" defTabSz="914400" rtl="0" eaLnBrk="1" fontAlgn="auto" latinLnBrk="0" hangingPunct="1">
              <a:lnSpc>
                <a:spcPct val="150000"/>
              </a:lnSpc>
              <a:spcBef>
                <a:spcPts val="500"/>
              </a:spcBef>
              <a:spcAft>
                <a:spcPts val="500"/>
              </a:spcAft>
              <a:buClr>
                <a:schemeClr val="accent1"/>
              </a:buClr>
              <a:buSzPct val="85000"/>
              <a:buFont typeface="Wingdings 2"/>
              <a:buChar char=""/>
              <a:tabLst/>
              <a:defRPr/>
            </a:pPr>
            <a:endParaRPr kumimoji="0" lang="en-US" sz="170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 y="152400"/>
            <a:ext cx="7772400" cy="868362"/>
          </a:xfrm>
        </p:spPr>
        <p:txBody>
          <a:bodyPr>
            <a:normAutofit/>
          </a:bodyPr>
          <a:lstStyle/>
          <a:p>
            <a:r>
              <a:rPr lang="en-US" sz="3200" b="1" dirty="0" smtClean="0">
                <a:solidFill>
                  <a:schemeClr val="tx1"/>
                </a:solidFill>
                <a:latin typeface="Arial" pitchFamily="34" charset="0"/>
                <a:cs typeface="Arial" pitchFamily="34" charset="0"/>
              </a:rPr>
              <a:t>Conceptual Model</a:t>
            </a:r>
            <a:endParaRPr lang="en-US" sz="3200" b="1" dirty="0">
              <a:solidFill>
                <a:schemeClr val="tx1"/>
              </a:solidFill>
            </a:endParaRPr>
          </a:p>
        </p:txBody>
      </p:sp>
      <p:sp>
        <p:nvSpPr>
          <p:cNvPr id="5" name="Rounded Rectangle 4"/>
          <p:cNvSpPr/>
          <p:nvPr/>
        </p:nvSpPr>
        <p:spPr>
          <a:xfrm>
            <a:off x="7162800" y="2895600"/>
            <a:ext cx="1828800" cy="838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Team Performance</a:t>
            </a:r>
            <a:endParaRPr lang="en-US" b="1" dirty="0">
              <a:solidFill>
                <a:schemeClr val="tx1"/>
              </a:solidFill>
            </a:endParaRPr>
          </a:p>
        </p:txBody>
      </p:sp>
      <p:sp>
        <p:nvSpPr>
          <p:cNvPr id="6" name="Rounded Rectangle 5"/>
          <p:cNvSpPr/>
          <p:nvPr/>
        </p:nvSpPr>
        <p:spPr>
          <a:xfrm>
            <a:off x="3505200" y="1295400"/>
            <a:ext cx="1981200" cy="838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Degree of  Virtual Communication</a:t>
            </a:r>
            <a:endParaRPr lang="en-US" b="1" dirty="0">
              <a:solidFill>
                <a:schemeClr val="tx1"/>
              </a:solidFill>
            </a:endParaRPr>
          </a:p>
        </p:txBody>
      </p:sp>
      <p:sp>
        <p:nvSpPr>
          <p:cNvPr id="7" name="Rounded Rectangle 6"/>
          <p:cNvSpPr/>
          <p:nvPr/>
        </p:nvSpPr>
        <p:spPr>
          <a:xfrm>
            <a:off x="4800600" y="2895600"/>
            <a:ext cx="1676400" cy="838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Relationship Conflict</a:t>
            </a:r>
            <a:endParaRPr lang="en-US" b="1" dirty="0">
              <a:solidFill>
                <a:schemeClr val="tx1"/>
              </a:solidFill>
            </a:endParaRPr>
          </a:p>
        </p:txBody>
      </p:sp>
      <p:sp>
        <p:nvSpPr>
          <p:cNvPr id="8" name="Rounded Rectangle 7"/>
          <p:cNvSpPr/>
          <p:nvPr/>
        </p:nvSpPr>
        <p:spPr>
          <a:xfrm>
            <a:off x="2590800" y="2895600"/>
            <a:ext cx="1600200" cy="838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Norm Clarity</a:t>
            </a:r>
            <a:endParaRPr lang="en-US" b="1" dirty="0">
              <a:solidFill>
                <a:schemeClr val="tx1"/>
              </a:solidFill>
            </a:endParaRPr>
          </a:p>
        </p:txBody>
      </p:sp>
      <p:sp>
        <p:nvSpPr>
          <p:cNvPr id="9" name="Rounded Rectangle 8"/>
          <p:cNvSpPr/>
          <p:nvPr/>
        </p:nvSpPr>
        <p:spPr>
          <a:xfrm>
            <a:off x="152400" y="1752600"/>
            <a:ext cx="2057400" cy="990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smtClean="0">
                <a:solidFill>
                  <a:schemeClr val="tx1"/>
                </a:solidFill>
              </a:rPr>
              <a:t>Team Collectivism</a:t>
            </a:r>
            <a:endParaRPr lang="en-US" dirty="0">
              <a:solidFill>
                <a:schemeClr val="tx1"/>
              </a:solidFill>
            </a:endParaRPr>
          </a:p>
        </p:txBody>
      </p:sp>
      <p:sp>
        <p:nvSpPr>
          <p:cNvPr id="10" name="Rounded Rectangle 9"/>
          <p:cNvSpPr/>
          <p:nvPr/>
        </p:nvSpPr>
        <p:spPr>
          <a:xfrm>
            <a:off x="152400" y="3733800"/>
            <a:ext cx="2057400" cy="990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b="1" dirty="0" smtClean="0">
                <a:solidFill>
                  <a:schemeClr val="tx1"/>
                </a:solidFill>
              </a:rPr>
              <a:t>Team Uncertainty Avoidance</a:t>
            </a:r>
            <a:endParaRPr lang="en-US" dirty="0">
              <a:solidFill>
                <a:schemeClr val="tx1"/>
              </a:solidFill>
            </a:endParaRPr>
          </a:p>
        </p:txBody>
      </p:sp>
      <p:cxnSp>
        <p:nvCxnSpPr>
          <p:cNvPr id="12" name="Straight Arrow Connector 11"/>
          <p:cNvCxnSpPr/>
          <p:nvPr/>
        </p:nvCxnSpPr>
        <p:spPr>
          <a:xfrm>
            <a:off x="2209800" y="2286000"/>
            <a:ext cx="304800" cy="10287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781800" y="2133600"/>
            <a:ext cx="0" cy="1143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209800" y="3657600"/>
            <a:ext cx="6096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lumMod val="75000"/>
                    <a:lumOff val="25000"/>
                  </a:schemeClr>
                </a:solidFill>
                <a:latin typeface="Arial" pitchFamily="34" charset="0"/>
                <a:cs typeface="Arial" pitchFamily="34" charset="0"/>
              </a:rPr>
              <a:t>H1b</a:t>
            </a:r>
            <a:endParaRPr lang="en-US" sz="1300" b="1" dirty="0">
              <a:solidFill>
                <a:schemeClr val="tx1">
                  <a:lumMod val="75000"/>
                  <a:lumOff val="25000"/>
                </a:schemeClr>
              </a:solidFill>
              <a:latin typeface="Arial" pitchFamily="34" charset="0"/>
              <a:cs typeface="Arial" pitchFamily="34" charset="0"/>
            </a:endParaRPr>
          </a:p>
        </p:txBody>
      </p:sp>
      <p:sp>
        <p:nvSpPr>
          <p:cNvPr id="21" name="Rounded Rectangle 20"/>
          <p:cNvSpPr/>
          <p:nvPr/>
        </p:nvSpPr>
        <p:spPr>
          <a:xfrm>
            <a:off x="4038600" y="3200400"/>
            <a:ext cx="8382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lumMod val="75000"/>
                    <a:lumOff val="25000"/>
                  </a:schemeClr>
                </a:solidFill>
                <a:latin typeface="Arial" pitchFamily="34" charset="0"/>
                <a:cs typeface="Arial" pitchFamily="34" charset="0"/>
              </a:rPr>
              <a:t>H2a-b</a:t>
            </a:r>
            <a:endParaRPr lang="en-US" sz="1300" b="1" dirty="0">
              <a:solidFill>
                <a:schemeClr val="tx1">
                  <a:lumMod val="75000"/>
                  <a:lumOff val="25000"/>
                </a:schemeClr>
              </a:solidFill>
              <a:latin typeface="Arial" pitchFamily="34" charset="0"/>
              <a:cs typeface="Arial" pitchFamily="34" charset="0"/>
            </a:endParaRPr>
          </a:p>
        </p:txBody>
      </p:sp>
      <p:sp>
        <p:nvSpPr>
          <p:cNvPr id="22" name="Rounded Rectangle 21"/>
          <p:cNvSpPr/>
          <p:nvPr/>
        </p:nvSpPr>
        <p:spPr>
          <a:xfrm>
            <a:off x="4343400" y="2362200"/>
            <a:ext cx="8382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lumMod val="75000"/>
                    <a:lumOff val="25000"/>
                  </a:schemeClr>
                </a:solidFill>
                <a:latin typeface="Arial" pitchFamily="34" charset="0"/>
                <a:cs typeface="Arial" pitchFamily="34" charset="0"/>
              </a:rPr>
              <a:t>H4a-b</a:t>
            </a:r>
            <a:endParaRPr lang="en-US" sz="1300" b="1" dirty="0">
              <a:solidFill>
                <a:schemeClr val="tx1">
                  <a:lumMod val="75000"/>
                  <a:lumOff val="25000"/>
                </a:schemeClr>
              </a:solidFill>
              <a:latin typeface="Arial" pitchFamily="34" charset="0"/>
              <a:cs typeface="Arial" pitchFamily="34" charset="0"/>
            </a:endParaRPr>
          </a:p>
        </p:txBody>
      </p:sp>
      <p:sp>
        <p:nvSpPr>
          <p:cNvPr id="23" name="Rounded Rectangle 22"/>
          <p:cNvSpPr/>
          <p:nvPr/>
        </p:nvSpPr>
        <p:spPr>
          <a:xfrm>
            <a:off x="6705600" y="2362200"/>
            <a:ext cx="5334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lumMod val="75000"/>
                    <a:lumOff val="25000"/>
                  </a:schemeClr>
                </a:solidFill>
                <a:latin typeface="Arial" pitchFamily="34" charset="0"/>
                <a:cs typeface="Arial" pitchFamily="34" charset="0"/>
              </a:rPr>
              <a:t>H5</a:t>
            </a:r>
            <a:endParaRPr lang="en-US" sz="1300" b="1" dirty="0">
              <a:solidFill>
                <a:schemeClr val="tx1">
                  <a:lumMod val="75000"/>
                  <a:lumOff val="25000"/>
                </a:schemeClr>
              </a:solidFill>
              <a:latin typeface="Arial" pitchFamily="34" charset="0"/>
              <a:cs typeface="Arial" pitchFamily="34" charset="0"/>
            </a:endParaRPr>
          </a:p>
        </p:txBody>
      </p:sp>
      <p:sp>
        <p:nvSpPr>
          <p:cNvPr id="24" name="Rounded Rectangle 23"/>
          <p:cNvSpPr/>
          <p:nvPr/>
        </p:nvSpPr>
        <p:spPr>
          <a:xfrm>
            <a:off x="4343400" y="2362200"/>
            <a:ext cx="6096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lumMod val="75000"/>
                    <a:lumOff val="25000"/>
                  </a:schemeClr>
                </a:solidFill>
                <a:latin typeface="Arial" pitchFamily="34" charset="0"/>
                <a:cs typeface="Arial" pitchFamily="34" charset="0"/>
              </a:rPr>
              <a:t>H3</a:t>
            </a:r>
            <a:endParaRPr lang="en-US" sz="1300" b="1" dirty="0">
              <a:solidFill>
                <a:schemeClr val="tx1">
                  <a:lumMod val="75000"/>
                  <a:lumOff val="25000"/>
                </a:schemeClr>
              </a:solidFill>
              <a:latin typeface="Arial" pitchFamily="34" charset="0"/>
              <a:cs typeface="Arial" pitchFamily="34" charset="0"/>
            </a:endParaRPr>
          </a:p>
        </p:txBody>
      </p:sp>
      <p:cxnSp>
        <p:nvCxnSpPr>
          <p:cNvPr id="36" name="Straight Arrow Connector 35"/>
          <p:cNvCxnSpPr/>
          <p:nvPr/>
        </p:nvCxnSpPr>
        <p:spPr>
          <a:xfrm>
            <a:off x="6477000" y="3276600"/>
            <a:ext cx="6858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5791200" y="1295400"/>
            <a:ext cx="1981200" cy="838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Team Domain Knowledge</a:t>
            </a:r>
            <a:endParaRPr lang="en-US" b="1" dirty="0">
              <a:solidFill>
                <a:schemeClr val="tx1"/>
              </a:solidFill>
            </a:endParaRPr>
          </a:p>
        </p:txBody>
      </p:sp>
      <p:cxnSp>
        <p:nvCxnSpPr>
          <p:cNvPr id="45" name="Straight Arrow Connector 44"/>
          <p:cNvCxnSpPr>
            <a:stCxn id="10" idx="3"/>
          </p:cNvCxnSpPr>
          <p:nvPr/>
        </p:nvCxnSpPr>
        <p:spPr>
          <a:xfrm flipV="1">
            <a:off x="2209800" y="3352800"/>
            <a:ext cx="304800" cy="8763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495800" y="2133600"/>
            <a:ext cx="0" cy="1066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4191000" y="3276600"/>
            <a:ext cx="6096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2209800" y="2286000"/>
            <a:ext cx="6096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lumMod val="75000"/>
                    <a:lumOff val="25000"/>
                  </a:schemeClr>
                </a:solidFill>
                <a:latin typeface="Arial" pitchFamily="34" charset="0"/>
                <a:cs typeface="Arial" pitchFamily="34" charset="0"/>
              </a:rPr>
              <a:t>H1a</a:t>
            </a:r>
            <a:endParaRPr lang="en-US" sz="1300" b="1" dirty="0">
              <a:solidFill>
                <a:schemeClr val="tx1">
                  <a:lumMod val="75000"/>
                  <a:lumOff val="25000"/>
                </a:schemeClr>
              </a:solidFill>
              <a:latin typeface="Arial" pitchFamily="34" charset="0"/>
              <a:cs typeface="Arial" pitchFamily="34" charset="0"/>
            </a:endParaRPr>
          </a:p>
        </p:txBody>
      </p:sp>
      <p:sp>
        <p:nvSpPr>
          <p:cNvPr id="71" name="Rounded Rectangle 70"/>
          <p:cNvSpPr/>
          <p:nvPr/>
        </p:nvSpPr>
        <p:spPr>
          <a:xfrm>
            <a:off x="2209800" y="2286000"/>
            <a:ext cx="6096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lumMod val="75000"/>
                    <a:lumOff val="25000"/>
                  </a:schemeClr>
                </a:solidFill>
                <a:latin typeface="Arial" pitchFamily="34" charset="0"/>
                <a:cs typeface="Arial" pitchFamily="34" charset="0"/>
              </a:rPr>
              <a:t>H2a</a:t>
            </a:r>
            <a:endParaRPr lang="en-US" sz="1300" b="1" dirty="0">
              <a:solidFill>
                <a:schemeClr val="tx1">
                  <a:lumMod val="75000"/>
                  <a:lumOff val="25000"/>
                </a:schemeClr>
              </a:solidFill>
              <a:latin typeface="Arial" pitchFamily="34" charset="0"/>
              <a:cs typeface="Arial" pitchFamily="34" charset="0"/>
            </a:endParaRPr>
          </a:p>
        </p:txBody>
      </p:sp>
      <p:sp>
        <p:nvSpPr>
          <p:cNvPr id="72" name="Rounded Rectangle 71"/>
          <p:cNvSpPr/>
          <p:nvPr/>
        </p:nvSpPr>
        <p:spPr>
          <a:xfrm>
            <a:off x="2209800" y="3657600"/>
            <a:ext cx="6096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lumMod val="75000"/>
                    <a:lumOff val="25000"/>
                  </a:schemeClr>
                </a:solidFill>
                <a:latin typeface="Arial" pitchFamily="34" charset="0"/>
                <a:cs typeface="Arial" pitchFamily="34" charset="0"/>
              </a:rPr>
              <a:t>H2b</a:t>
            </a:r>
            <a:endParaRPr lang="en-US" sz="1300" b="1" dirty="0">
              <a:solidFill>
                <a:schemeClr val="tx1">
                  <a:lumMod val="75000"/>
                  <a:lumOff val="25000"/>
                </a:schemeClr>
              </a:solidFill>
              <a:latin typeface="Arial" pitchFamily="34" charset="0"/>
              <a:cs typeface="Arial" pitchFamily="34" charset="0"/>
            </a:endParaRPr>
          </a:p>
        </p:txBody>
      </p:sp>
      <p:sp>
        <p:nvSpPr>
          <p:cNvPr id="73" name="Rounded Rectangle 72"/>
          <p:cNvSpPr/>
          <p:nvPr/>
        </p:nvSpPr>
        <p:spPr>
          <a:xfrm>
            <a:off x="2209800" y="2286000"/>
            <a:ext cx="6096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lumMod val="75000"/>
                    <a:lumOff val="25000"/>
                  </a:schemeClr>
                </a:solidFill>
                <a:latin typeface="Arial" pitchFamily="34" charset="0"/>
                <a:cs typeface="Arial" pitchFamily="34" charset="0"/>
              </a:rPr>
              <a:t>H4a</a:t>
            </a:r>
            <a:endParaRPr lang="en-US" sz="1300" b="1" dirty="0">
              <a:solidFill>
                <a:schemeClr val="tx1">
                  <a:lumMod val="75000"/>
                  <a:lumOff val="25000"/>
                </a:schemeClr>
              </a:solidFill>
              <a:latin typeface="Arial" pitchFamily="34" charset="0"/>
              <a:cs typeface="Arial" pitchFamily="34" charset="0"/>
            </a:endParaRPr>
          </a:p>
        </p:txBody>
      </p:sp>
      <p:sp>
        <p:nvSpPr>
          <p:cNvPr id="74" name="Rounded Rectangle 73"/>
          <p:cNvSpPr/>
          <p:nvPr/>
        </p:nvSpPr>
        <p:spPr>
          <a:xfrm>
            <a:off x="2209800" y="3657600"/>
            <a:ext cx="6096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lumMod val="75000"/>
                    <a:lumOff val="25000"/>
                  </a:schemeClr>
                </a:solidFill>
                <a:latin typeface="Arial" pitchFamily="34" charset="0"/>
                <a:cs typeface="Arial" pitchFamily="34" charset="0"/>
              </a:rPr>
              <a:t>H4b</a:t>
            </a:r>
            <a:endParaRPr lang="en-US" sz="1300" b="1" dirty="0">
              <a:solidFill>
                <a:schemeClr val="tx1">
                  <a:lumMod val="75000"/>
                  <a:lumOff val="25000"/>
                </a:schemeClr>
              </a:solidFill>
              <a:latin typeface="Arial" pitchFamily="34" charset="0"/>
              <a:cs typeface="Arial" pitchFamily="34" charset="0"/>
            </a:endParaRPr>
          </a:p>
        </p:txBody>
      </p:sp>
      <p:sp>
        <p:nvSpPr>
          <p:cNvPr id="79" name="Rectangle 78"/>
          <p:cNvSpPr/>
          <p:nvPr/>
        </p:nvSpPr>
        <p:spPr>
          <a:xfrm>
            <a:off x="152400" y="4648200"/>
            <a:ext cx="8534400" cy="16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lvl="4">
              <a:lnSpc>
                <a:spcPct val="150000"/>
              </a:lnSpc>
            </a:pPr>
            <a:r>
              <a:rPr lang="en-US" sz="1700" b="1" i="1" dirty="0" smtClean="0">
                <a:solidFill>
                  <a:schemeClr val="tx1"/>
                </a:solidFill>
                <a:latin typeface="Arial"/>
                <a:ea typeface="맑은 고딕"/>
                <a:cs typeface="Times New Roman"/>
              </a:rPr>
              <a:t>H1</a:t>
            </a:r>
            <a:r>
              <a:rPr lang="en-US" sz="1700" dirty="0" smtClean="0">
                <a:solidFill>
                  <a:schemeClr val="tx1"/>
                </a:solidFill>
                <a:latin typeface="Arial"/>
                <a:ea typeface="맑은 고딕"/>
                <a:cs typeface="Times New Roman"/>
              </a:rPr>
              <a:t>: (a) Team collectivism and (b) team uncertainty avoidance positively relate to team norm clarity.</a:t>
            </a:r>
          </a:p>
        </p:txBody>
      </p:sp>
      <p:sp>
        <p:nvSpPr>
          <p:cNvPr id="81" name="Rectangle 80"/>
          <p:cNvSpPr/>
          <p:nvPr/>
        </p:nvSpPr>
        <p:spPr>
          <a:xfrm>
            <a:off x="0" y="5029200"/>
            <a:ext cx="8534400" cy="16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lvl="4">
              <a:lnSpc>
                <a:spcPct val="150000"/>
              </a:lnSpc>
            </a:pPr>
            <a:r>
              <a:rPr lang="en-US" sz="1700" b="1" i="1" dirty="0" smtClean="0">
                <a:solidFill>
                  <a:schemeClr val="tx1"/>
                </a:solidFill>
                <a:latin typeface="Arial"/>
                <a:ea typeface="맑은 고딕"/>
                <a:cs typeface="Times New Roman"/>
              </a:rPr>
              <a:t>H2 (Mediation)</a:t>
            </a:r>
            <a:r>
              <a:rPr lang="en-US" sz="1700" dirty="0" smtClean="0">
                <a:solidFill>
                  <a:schemeClr val="tx1"/>
                </a:solidFill>
                <a:latin typeface="Arial"/>
                <a:ea typeface="맑은 고딕"/>
                <a:cs typeface="Times New Roman"/>
              </a:rPr>
              <a:t>: (a) Team collectivism and (b) team uncertainty avoidance indirectly relate to a team’s level of relationship conflict through the mediating effect of team norm clarity.</a:t>
            </a:r>
          </a:p>
          <a:p>
            <a:pPr marL="914400" lvl="4">
              <a:lnSpc>
                <a:spcPct val="150000"/>
              </a:lnSpc>
            </a:pPr>
            <a:endParaRPr lang="en-US" sz="1700" dirty="0" smtClean="0">
              <a:solidFill>
                <a:schemeClr val="tx1"/>
              </a:solidFill>
              <a:latin typeface="Arial"/>
              <a:ea typeface="맑은 고딕"/>
              <a:cs typeface="Times New Roman"/>
            </a:endParaRPr>
          </a:p>
        </p:txBody>
      </p:sp>
      <p:sp>
        <p:nvSpPr>
          <p:cNvPr id="82" name="Rectangle 81"/>
          <p:cNvSpPr/>
          <p:nvPr/>
        </p:nvSpPr>
        <p:spPr>
          <a:xfrm>
            <a:off x="0" y="5029200"/>
            <a:ext cx="8382000" cy="16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lvl="4">
              <a:lnSpc>
                <a:spcPct val="150000"/>
              </a:lnSpc>
            </a:pPr>
            <a:r>
              <a:rPr lang="en-US" sz="1700" b="1" i="1" dirty="0" smtClean="0">
                <a:solidFill>
                  <a:schemeClr val="tx1"/>
                </a:solidFill>
                <a:latin typeface="Arial"/>
                <a:ea typeface="맑은 고딕"/>
                <a:cs typeface="Times New Roman"/>
              </a:rPr>
              <a:t>H3 (Moderation)</a:t>
            </a:r>
            <a:r>
              <a:rPr lang="en-US" sz="1700" dirty="0" smtClean="0">
                <a:solidFill>
                  <a:schemeClr val="tx1"/>
                </a:solidFill>
                <a:latin typeface="Arial"/>
                <a:ea typeface="맑은 고딕"/>
                <a:cs typeface="Times New Roman"/>
              </a:rPr>
              <a:t>: The negative relationship between team norm clarity and relationship conflict will be stronger when degree of virtual communication is high.</a:t>
            </a:r>
          </a:p>
          <a:p>
            <a:pPr marL="914400" lvl="4">
              <a:lnSpc>
                <a:spcPct val="150000"/>
              </a:lnSpc>
            </a:pPr>
            <a:endParaRPr lang="en-US" sz="1700" dirty="0" smtClean="0">
              <a:solidFill>
                <a:schemeClr val="tx1"/>
              </a:solidFill>
              <a:latin typeface="Arial"/>
              <a:ea typeface="맑은 고딕"/>
              <a:cs typeface="Times New Roman"/>
            </a:endParaRPr>
          </a:p>
        </p:txBody>
      </p:sp>
      <p:sp>
        <p:nvSpPr>
          <p:cNvPr id="83" name="Rectangle 82"/>
          <p:cNvSpPr/>
          <p:nvPr/>
        </p:nvSpPr>
        <p:spPr>
          <a:xfrm>
            <a:off x="838200" y="4953000"/>
            <a:ext cx="7696200" cy="190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700" b="1" i="1" dirty="0" smtClean="0">
                <a:solidFill>
                  <a:schemeClr val="tx1"/>
                </a:solidFill>
                <a:latin typeface="Arial"/>
                <a:ea typeface="맑은 고딕"/>
                <a:cs typeface="Times New Roman"/>
              </a:rPr>
              <a:t>H4 (Moderated mediation)</a:t>
            </a:r>
            <a:r>
              <a:rPr lang="en-US" sz="1700" dirty="0" smtClean="0">
                <a:solidFill>
                  <a:schemeClr val="tx1"/>
                </a:solidFill>
                <a:latin typeface="Arial"/>
                <a:ea typeface="맑은 고딕"/>
                <a:cs typeface="Times New Roman"/>
              </a:rPr>
              <a:t>: Degree of virtual communication moderates the indirect effect of team (a) collectivism and (b) uncertainty avoidance on relationship conflict through team norm clarity, such that these indirect effects will be more strongly negative when degree of virtual communication is higher.</a:t>
            </a:r>
          </a:p>
          <a:p>
            <a:pPr marL="914400" lvl="4">
              <a:lnSpc>
                <a:spcPct val="150000"/>
              </a:lnSpc>
            </a:pPr>
            <a:endParaRPr lang="en-US" sz="1700" dirty="0" smtClean="0">
              <a:solidFill>
                <a:schemeClr val="tx1"/>
              </a:solidFill>
              <a:latin typeface="Arial"/>
              <a:ea typeface="맑은 고딕"/>
              <a:cs typeface="Times New Roman"/>
            </a:endParaRPr>
          </a:p>
        </p:txBody>
      </p:sp>
      <p:sp>
        <p:nvSpPr>
          <p:cNvPr id="84" name="Rectangle 83"/>
          <p:cNvSpPr/>
          <p:nvPr/>
        </p:nvSpPr>
        <p:spPr>
          <a:xfrm>
            <a:off x="762000" y="4953000"/>
            <a:ext cx="7772400" cy="1752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700" b="1" i="1" dirty="0" smtClean="0">
                <a:solidFill>
                  <a:schemeClr val="tx1"/>
                </a:solidFill>
                <a:latin typeface="Arial"/>
                <a:ea typeface="맑은 고딕"/>
                <a:cs typeface="Times New Roman"/>
              </a:rPr>
              <a:t>H5 (Moderation)</a:t>
            </a:r>
            <a:r>
              <a:rPr lang="en-US" sz="1700" dirty="0" smtClean="0">
                <a:solidFill>
                  <a:schemeClr val="tx1"/>
                </a:solidFill>
                <a:latin typeface="Arial"/>
                <a:ea typeface="맑은 고딕"/>
                <a:cs typeface="Times New Roman"/>
              </a:rPr>
              <a:t>: The negative relationship between relationship conflict and team performance will be stronger when team domain knowledge is higher.</a:t>
            </a:r>
          </a:p>
          <a:p>
            <a:pPr>
              <a:lnSpc>
                <a:spcPct val="150000"/>
              </a:lnSpc>
            </a:pPr>
            <a:endParaRPr lang="en-US" sz="1700" dirty="0" smtClean="0">
              <a:solidFill>
                <a:schemeClr val="tx1"/>
              </a:solidFill>
              <a:latin typeface="Arial"/>
              <a:ea typeface="맑은 고딕"/>
              <a:cs typeface="Times New Roman"/>
            </a:endParaRPr>
          </a:p>
          <a:p>
            <a:pPr marL="914400" lvl="4">
              <a:lnSpc>
                <a:spcPct val="150000"/>
              </a:lnSpc>
            </a:pPr>
            <a:endParaRPr lang="en-US" sz="1700" dirty="0" smtClean="0">
              <a:solidFill>
                <a:schemeClr val="tx1"/>
              </a:solidFill>
              <a:latin typeface="Arial"/>
              <a:ea typeface="맑은 고딕"/>
              <a:cs typeface="Times New Roman"/>
            </a:endParaRPr>
          </a:p>
        </p:txBody>
      </p:sp>
      <p:sp>
        <p:nvSpPr>
          <p:cNvPr id="85" name="Rounded Rectangle 84"/>
          <p:cNvSpPr/>
          <p:nvPr/>
        </p:nvSpPr>
        <p:spPr>
          <a:xfrm>
            <a:off x="152400" y="1752600"/>
            <a:ext cx="2057400" cy="990600"/>
          </a:xfrm>
          <a:prstGeom prst="roundRect">
            <a:avLst/>
          </a:prstGeom>
          <a:solidFill>
            <a:srgbClr val="FFFF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smtClean="0">
                <a:solidFill>
                  <a:schemeClr val="tx1"/>
                </a:solidFill>
              </a:rPr>
              <a:t>Team Collectivism</a:t>
            </a:r>
            <a:endParaRPr lang="en-US" dirty="0">
              <a:solidFill>
                <a:schemeClr val="tx1"/>
              </a:solidFill>
            </a:endParaRPr>
          </a:p>
        </p:txBody>
      </p:sp>
      <p:sp>
        <p:nvSpPr>
          <p:cNvPr id="86" name="Rounded Rectangle 85"/>
          <p:cNvSpPr/>
          <p:nvPr/>
        </p:nvSpPr>
        <p:spPr>
          <a:xfrm>
            <a:off x="152400" y="3733800"/>
            <a:ext cx="2057400" cy="990600"/>
          </a:xfrm>
          <a:prstGeom prst="roundRect">
            <a:avLst/>
          </a:prstGeom>
          <a:solidFill>
            <a:srgbClr val="FFFF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b="1" dirty="0" smtClean="0">
                <a:solidFill>
                  <a:schemeClr val="tx1"/>
                </a:solidFill>
              </a:rPr>
              <a:t>Team Uncertainty Avoidance</a:t>
            </a:r>
            <a:endParaRPr lang="en-US" dirty="0">
              <a:solidFill>
                <a:schemeClr val="tx1"/>
              </a:solidFill>
            </a:endParaRPr>
          </a:p>
        </p:txBody>
      </p:sp>
      <p:sp>
        <p:nvSpPr>
          <p:cNvPr id="87" name="Rounded Rectangle 86"/>
          <p:cNvSpPr/>
          <p:nvPr/>
        </p:nvSpPr>
        <p:spPr>
          <a:xfrm>
            <a:off x="2590800" y="2895600"/>
            <a:ext cx="1600200" cy="838200"/>
          </a:xfrm>
          <a:prstGeom prst="roundRect">
            <a:avLst/>
          </a:prstGeom>
          <a:solidFill>
            <a:srgbClr val="FFFF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Norm Clarity</a:t>
            </a:r>
            <a:endParaRPr lang="en-US" b="1" dirty="0">
              <a:solidFill>
                <a:schemeClr val="tx1"/>
              </a:solidFill>
            </a:endParaRPr>
          </a:p>
        </p:txBody>
      </p:sp>
      <p:cxnSp>
        <p:nvCxnSpPr>
          <p:cNvPr id="90" name="Straight Arrow Connector 89"/>
          <p:cNvCxnSpPr/>
          <p:nvPr/>
        </p:nvCxnSpPr>
        <p:spPr>
          <a:xfrm>
            <a:off x="2209800" y="2286000"/>
            <a:ext cx="304800" cy="1028700"/>
          </a:xfrm>
          <a:prstGeom prst="straightConnector1">
            <a:avLst/>
          </a:prstGeom>
          <a:ln w="254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2209800" y="3352800"/>
            <a:ext cx="304800" cy="876300"/>
          </a:xfrm>
          <a:prstGeom prst="straightConnector1">
            <a:avLst/>
          </a:prstGeom>
          <a:ln w="254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4800600" y="2895600"/>
            <a:ext cx="1676400" cy="838200"/>
          </a:xfrm>
          <a:prstGeom prst="roundRect">
            <a:avLst/>
          </a:prstGeom>
          <a:solidFill>
            <a:srgbClr val="FFFF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Relationship Conflict</a:t>
            </a:r>
            <a:endParaRPr lang="en-US" b="1" dirty="0">
              <a:solidFill>
                <a:schemeClr val="tx1"/>
              </a:solidFill>
            </a:endParaRPr>
          </a:p>
        </p:txBody>
      </p:sp>
      <p:cxnSp>
        <p:nvCxnSpPr>
          <p:cNvPr id="93" name="Straight Arrow Connector 92"/>
          <p:cNvCxnSpPr/>
          <p:nvPr/>
        </p:nvCxnSpPr>
        <p:spPr>
          <a:xfrm>
            <a:off x="4191000" y="3276600"/>
            <a:ext cx="609600" cy="0"/>
          </a:xfrm>
          <a:prstGeom prst="straightConnector1">
            <a:avLst/>
          </a:prstGeom>
          <a:ln w="254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94" name="Rounded Rectangle 93"/>
          <p:cNvSpPr/>
          <p:nvPr/>
        </p:nvSpPr>
        <p:spPr>
          <a:xfrm>
            <a:off x="3505200" y="1295400"/>
            <a:ext cx="1981200" cy="838200"/>
          </a:xfrm>
          <a:prstGeom prst="roundRect">
            <a:avLst/>
          </a:prstGeom>
          <a:solidFill>
            <a:srgbClr val="FFFF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Degree of  Virtual Communication</a:t>
            </a:r>
            <a:endParaRPr lang="en-US" b="1" dirty="0">
              <a:solidFill>
                <a:schemeClr val="tx1"/>
              </a:solidFill>
            </a:endParaRPr>
          </a:p>
        </p:txBody>
      </p:sp>
      <p:cxnSp>
        <p:nvCxnSpPr>
          <p:cNvPr id="95" name="Straight Arrow Connector 94"/>
          <p:cNvCxnSpPr/>
          <p:nvPr/>
        </p:nvCxnSpPr>
        <p:spPr>
          <a:xfrm>
            <a:off x="4495800" y="2133600"/>
            <a:ext cx="0" cy="1066800"/>
          </a:xfrm>
          <a:prstGeom prst="straightConnector1">
            <a:avLst/>
          </a:prstGeom>
          <a:ln w="254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6781800" y="2133600"/>
            <a:ext cx="0" cy="1143000"/>
          </a:xfrm>
          <a:prstGeom prst="straightConnector1">
            <a:avLst/>
          </a:prstGeom>
          <a:ln w="254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6477000" y="3276600"/>
            <a:ext cx="685800" cy="0"/>
          </a:xfrm>
          <a:prstGeom prst="straightConnector1">
            <a:avLst/>
          </a:prstGeom>
          <a:ln w="254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5791200" y="1295400"/>
            <a:ext cx="1981200" cy="838200"/>
          </a:xfrm>
          <a:prstGeom prst="roundRect">
            <a:avLst/>
          </a:prstGeom>
          <a:solidFill>
            <a:srgbClr val="FFFF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Team Domain Knowledge</a:t>
            </a:r>
            <a:endParaRPr lang="en-US" b="1" dirty="0">
              <a:solidFill>
                <a:schemeClr val="tx1"/>
              </a:solidFill>
            </a:endParaRPr>
          </a:p>
        </p:txBody>
      </p:sp>
      <p:sp>
        <p:nvSpPr>
          <p:cNvPr id="101" name="Rounded Rectangle 100"/>
          <p:cNvSpPr/>
          <p:nvPr/>
        </p:nvSpPr>
        <p:spPr>
          <a:xfrm>
            <a:off x="7162800" y="2895600"/>
            <a:ext cx="1828800" cy="838200"/>
          </a:xfrm>
          <a:prstGeom prst="roundRect">
            <a:avLst/>
          </a:prstGeom>
          <a:solidFill>
            <a:srgbClr val="FFFF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Team Performance</a:t>
            </a:r>
            <a:endParaRPr lang="en-US"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blinds(horizontal)">
                                      <p:cBhvr>
                                        <p:cTn id="7" dur="1000"/>
                                        <p:tgtEl>
                                          <p:spTgt spid="7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blinds(horizontal)">
                                      <p:cBhvr>
                                        <p:cTn id="10" dur="1000"/>
                                        <p:tgtEl>
                                          <p:spTgt spid="6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1000"/>
                                        <p:tgtEl>
                                          <p:spTgt spid="1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blinds(horizontal)">
                                      <p:cBhvr>
                                        <p:cTn id="16" dur="500"/>
                                        <p:tgtEl>
                                          <p:spTgt spid="8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blinds(horizontal)">
                                      <p:cBhvr>
                                        <p:cTn id="19" dur="500"/>
                                        <p:tgtEl>
                                          <p:spTgt spid="8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blinds(horizontal)">
                                      <p:cBhvr>
                                        <p:cTn id="22" dur="500"/>
                                        <p:tgtEl>
                                          <p:spTgt spid="87"/>
                                        </p:tgtEl>
                                      </p:cBhvr>
                                    </p:animEffect>
                                  </p:childTnLst>
                                </p:cTn>
                              </p:par>
                              <p:par>
                                <p:cTn id="23" presetID="4" presetClass="exit" presetSubtype="16" fill="hold" nodeType="withEffect">
                                  <p:stCondLst>
                                    <p:cond delay="0"/>
                                  </p:stCondLst>
                                  <p:childTnLst>
                                    <p:animEffect transition="out" filter="box(in)">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3" presetClass="exit" presetSubtype="10" fill="hold" nodeType="withEffect">
                                  <p:stCondLst>
                                    <p:cond delay="0"/>
                                  </p:stCondLst>
                                  <p:childTnLst>
                                    <p:animEffect transition="out" filter="blinds(horizontal)">
                                      <p:cBhvr>
                                        <p:cTn id="27" dur="500"/>
                                        <p:tgtEl>
                                          <p:spTgt spid="45"/>
                                        </p:tgtEl>
                                      </p:cBhvr>
                                    </p:animEffect>
                                    <p:set>
                                      <p:cBhvr>
                                        <p:cTn id="28" dur="1" fill="hold">
                                          <p:stCondLst>
                                            <p:cond delay="499"/>
                                          </p:stCondLst>
                                        </p:cTn>
                                        <p:tgtEl>
                                          <p:spTgt spid="45"/>
                                        </p:tgtEl>
                                        <p:attrNameLst>
                                          <p:attrName>style.visibility</p:attrName>
                                        </p:attrNameLst>
                                      </p:cBhvr>
                                      <p:to>
                                        <p:strVal val="hidden"/>
                                      </p:to>
                                    </p:set>
                                  </p:childTnLst>
                                </p:cTn>
                              </p:par>
                              <p:par>
                                <p:cTn id="29" presetID="4" presetClass="entr" presetSubtype="16" fill="hold" nodeType="with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box(in)">
                                      <p:cBhvr>
                                        <p:cTn id="31" dur="500"/>
                                        <p:tgtEl>
                                          <p:spTgt spid="90"/>
                                        </p:tgtEl>
                                      </p:cBhvr>
                                    </p:animEffect>
                                  </p:childTnLst>
                                </p:cTn>
                              </p:par>
                              <p:par>
                                <p:cTn id="32" presetID="4" presetClass="entr" presetSubtype="16" fill="hold" nodeType="with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box(in)">
                                      <p:cBhvr>
                                        <p:cTn id="34" dur="500"/>
                                        <p:tgtEl>
                                          <p:spTgt spid="9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xit" presetSubtype="10" fill="hold" grpId="1" nodeType="clickEffect">
                                  <p:stCondLst>
                                    <p:cond delay="0"/>
                                  </p:stCondLst>
                                  <p:childTnLst>
                                    <p:animEffect transition="out" filter="blinds(horizontal)">
                                      <p:cBhvr>
                                        <p:cTn id="38" dur="500"/>
                                        <p:tgtEl>
                                          <p:spTgt spid="79"/>
                                        </p:tgtEl>
                                      </p:cBhvr>
                                    </p:animEffect>
                                    <p:set>
                                      <p:cBhvr>
                                        <p:cTn id="39" dur="1" fill="hold">
                                          <p:stCondLst>
                                            <p:cond delay="499"/>
                                          </p:stCondLst>
                                        </p:cTn>
                                        <p:tgtEl>
                                          <p:spTgt spid="79"/>
                                        </p:tgtEl>
                                        <p:attrNameLst>
                                          <p:attrName>style.visibility</p:attrName>
                                        </p:attrNameLst>
                                      </p:cBhvr>
                                      <p:to>
                                        <p:strVal val="hidden"/>
                                      </p:to>
                                    </p:set>
                                  </p:childTnLst>
                                </p:cTn>
                              </p:par>
                              <p:par>
                                <p:cTn id="40" presetID="3" presetClass="exit" presetSubtype="10" fill="hold" grpId="1" nodeType="withEffect">
                                  <p:stCondLst>
                                    <p:cond delay="0"/>
                                  </p:stCondLst>
                                  <p:childTnLst>
                                    <p:animEffect transition="out" filter="blinds(horizontal)">
                                      <p:cBhvr>
                                        <p:cTn id="41" dur="500"/>
                                        <p:tgtEl>
                                          <p:spTgt spid="61"/>
                                        </p:tgtEl>
                                      </p:cBhvr>
                                    </p:animEffect>
                                    <p:set>
                                      <p:cBhvr>
                                        <p:cTn id="42" dur="1" fill="hold">
                                          <p:stCondLst>
                                            <p:cond delay="499"/>
                                          </p:stCondLst>
                                        </p:cTn>
                                        <p:tgtEl>
                                          <p:spTgt spid="61"/>
                                        </p:tgtEl>
                                        <p:attrNameLst>
                                          <p:attrName>style.visibility</p:attrName>
                                        </p:attrNameLst>
                                      </p:cBhvr>
                                      <p:to>
                                        <p:strVal val="hidden"/>
                                      </p:to>
                                    </p:set>
                                  </p:childTnLst>
                                </p:cTn>
                              </p:par>
                              <p:par>
                                <p:cTn id="43" presetID="3" presetClass="exit" presetSubtype="10" fill="hold" grpId="1" nodeType="withEffect">
                                  <p:stCondLst>
                                    <p:cond delay="0"/>
                                  </p:stCondLst>
                                  <p:childTnLst>
                                    <p:animEffect transition="out" filter="blinds(horizontal)">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par>
                                <p:cTn id="46" presetID="4" presetClass="exit" presetSubtype="16" fill="hold" nodeType="withEffect">
                                  <p:stCondLst>
                                    <p:cond delay="0"/>
                                  </p:stCondLst>
                                  <p:childTnLst>
                                    <p:animEffect transition="out" filter="box(in)">
                                      <p:cBhvr>
                                        <p:cTn id="47" dur="500"/>
                                        <p:tgtEl>
                                          <p:spTgt spid="57"/>
                                        </p:tgtEl>
                                      </p:cBhvr>
                                    </p:animEffect>
                                    <p:set>
                                      <p:cBhvr>
                                        <p:cTn id="48" dur="1" fill="hold">
                                          <p:stCondLst>
                                            <p:cond delay="499"/>
                                          </p:stCondLst>
                                        </p:cTn>
                                        <p:tgtEl>
                                          <p:spTgt spid="57"/>
                                        </p:tgtEl>
                                        <p:attrNameLst>
                                          <p:attrName>style.visibility</p:attrName>
                                        </p:attrNameLst>
                                      </p:cBhvr>
                                      <p:to>
                                        <p:strVal val="hidden"/>
                                      </p:to>
                                    </p:set>
                                  </p:childTnLst>
                                </p:cTn>
                              </p:par>
                              <p:par>
                                <p:cTn id="49" presetID="4" presetClass="entr" presetSubtype="16" fill="hold" nodeType="withEffect">
                                  <p:stCondLst>
                                    <p:cond delay="0"/>
                                  </p:stCondLst>
                                  <p:childTnLst>
                                    <p:set>
                                      <p:cBhvr>
                                        <p:cTn id="50" dur="1" fill="hold">
                                          <p:stCondLst>
                                            <p:cond delay="0"/>
                                          </p:stCondLst>
                                        </p:cTn>
                                        <p:tgtEl>
                                          <p:spTgt spid="93"/>
                                        </p:tgtEl>
                                        <p:attrNameLst>
                                          <p:attrName>style.visibility</p:attrName>
                                        </p:attrNameLst>
                                      </p:cBhvr>
                                      <p:to>
                                        <p:strVal val="visible"/>
                                      </p:to>
                                    </p:set>
                                    <p:animEffect transition="in" filter="box(in)">
                                      <p:cBhvr>
                                        <p:cTn id="51" dur="500"/>
                                        <p:tgtEl>
                                          <p:spTgt spid="93"/>
                                        </p:tgtEl>
                                      </p:cBhvr>
                                    </p:animEffect>
                                  </p:childTnLst>
                                </p:cTn>
                              </p:par>
                            </p:childTnLst>
                          </p:cTn>
                        </p:par>
                        <p:par>
                          <p:cTn id="52" fill="hold">
                            <p:stCondLst>
                              <p:cond delay="500"/>
                            </p:stCondLst>
                            <p:childTnLst>
                              <p:par>
                                <p:cTn id="53" presetID="3" presetClass="entr" presetSubtype="10" fill="hold" grpId="0" nodeType="after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blinds(horizontal)">
                                      <p:cBhvr>
                                        <p:cTn id="55" dur="1000"/>
                                        <p:tgtEl>
                                          <p:spTgt spid="81"/>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blinds(horizontal)">
                                      <p:cBhvr>
                                        <p:cTn id="58" dur="500"/>
                                        <p:tgtEl>
                                          <p:spTgt spid="92"/>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blinds(horizontal)">
                                      <p:cBhvr>
                                        <p:cTn id="61" dur="1000"/>
                                        <p:tgtEl>
                                          <p:spTgt spid="71"/>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blinds(horizontal)">
                                      <p:cBhvr>
                                        <p:cTn id="64" dur="1000"/>
                                        <p:tgtEl>
                                          <p:spTgt spid="72"/>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blinds(horizontal)">
                                      <p:cBhvr>
                                        <p:cTn id="67" dur="10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xit" presetSubtype="10" fill="hold" grpId="1" nodeType="clickEffect">
                                  <p:stCondLst>
                                    <p:cond delay="0"/>
                                  </p:stCondLst>
                                  <p:childTnLst>
                                    <p:animEffect transition="out" filter="blinds(horizontal)">
                                      <p:cBhvr>
                                        <p:cTn id="71" dur="500"/>
                                        <p:tgtEl>
                                          <p:spTgt spid="81"/>
                                        </p:tgtEl>
                                      </p:cBhvr>
                                    </p:animEffect>
                                    <p:set>
                                      <p:cBhvr>
                                        <p:cTn id="72" dur="1" fill="hold">
                                          <p:stCondLst>
                                            <p:cond delay="499"/>
                                          </p:stCondLst>
                                        </p:cTn>
                                        <p:tgtEl>
                                          <p:spTgt spid="81"/>
                                        </p:tgtEl>
                                        <p:attrNameLst>
                                          <p:attrName>style.visibility</p:attrName>
                                        </p:attrNameLst>
                                      </p:cBhvr>
                                      <p:to>
                                        <p:strVal val="hidden"/>
                                      </p:to>
                                    </p:set>
                                  </p:childTnLst>
                                </p:cTn>
                              </p:par>
                              <p:par>
                                <p:cTn id="73" presetID="3" presetClass="exit" presetSubtype="10" fill="hold" grpId="1" nodeType="withEffect">
                                  <p:stCondLst>
                                    <p:cond delay="0"/>
                                  </p:stCondLst>
                                  <p:childTnLst>
                                    <p:animEffect transition="out" filter="blinds(horizontal)">
                                      <p:cBhvr>
                                        <p:cTn id="74" dur="500"/>
                                        <p:tgtEl>
                                          <p:spTgt spid="85"/>
                                        </p:tgtEl>
                                      </p:cBhvr>
                                    </p:animEffect>
                                    <p:set>
                                      <p:cBhvr>
                                        <p:cTn id="75" dur="1" fill="hold">
                                          <p:stCondLst>
                                            <p:cond delay="499"/>
                                          </p:stCondLst>
                                        </p:cTn>
                                        <p:tgtEl>
                                          <p:spTgt spid="85"/>
                                        </p:tgtEl>
                                        <p:attrNameLst>
                                          <p:attrName>style.visibility</p:attrName>
                                        </p:attrNameLst>
                                      </p:cBhvr>
                                      <p:to>
                                        <p:strVal val="hidden"/>
                                      </p:to>
                                    </p:set>
                                  </p:childTnLst>
                                </p:cTn>
                              </p:par>
                              <p:par>
                                <p:cTn id="76" presetID="3" presetClass="exit" presetSubtype="10" fill="hold" grpId="1" nodeType="withEffect">
                                  <p:stCondLst>
                                    <p:cond delay="0"/>
                                  </p:stCondLst>
                                  <p:childTnLst>
                                    <p:animEffect transition="out" filter="blinds(horizontal)">
                                      <p:cBhvr>
                                        <p:cTn id="77" dur="500"/>
                                        <p:tgtEl>
                                          <p:spTgt spid="86"/>
                                        </p:tgtEl>
                                      </p:cBhvr>
                                    </p:animEffect>
                                    <p:set>
                                      <p:cBhvr>
                                        <p:cTn id="78" dur="1" fill="hold">
                                          <p:stCondLst>
                                            <p:cond delay="499"/>
                                          </p:stCondLst>
                                        </p:cTn>
                                        <p:tgtEl>
                                          <p:spTgt spid="86"/>
                                        </p:tgtEl>
                                        <p:attrNameLst>
                                          <p:attrName>style.visibility</p:attrName>
                                        </p:attrNameLst>
                                      </p:cBhvr>
                                      <p:to>
                                        <p:strVal val="hidden"/>
                                      </p:to>
                                    </p:set>
                                  </p:childTnLst>
                                </p:cTn>
                              </p:par>
                              <p:par>
                                <p:cTn id="79" presetID="4" presetClass="exit" presetSubtype="16" fill="hold" nodeType="withEffect">
                                  <p:stCondLst>
                                    <p:cond delay="0"/>
                                  </p:stCondLst>
                                  <p:childTnLst>
                                    <p:animEffect transition="out" filter="box(in)">
                                      <p:cBhvr>
                                        <p:cTn id="80" dur="500"/>
                                        <p:tgtEl>
                                          <p:spTgt spid="90"/>
                                        </p:tgtEl>
                                      </p:cBhvr>
                                    </p:animEffect>
                                    <p:set>
                                      <p:cBhvr>
                                        <p:cTn id="81" dur="1" fill="hold">
                                          <p:stCondLst>
                                            <p:cond delay="499"/>
                                          </p:stCondLst>
                                        </p:cTn>
                                        <p:tgtEl>
                                          <p:spTgt spid="90"/>
                                        </p:tgtEl>
                                        <p:attrNameLst>
                                          <p:attrName>style.visibility</p:attrName>
                                        </p:attrNameLst>
                                      </p:cBhvr>
                                      <p:to>
                                        <p:strVal val="hidden"/>
                                      </p:to>
                                    </p:set>
                                  </p:childTnLst>
                                </p:cTn>
                              </p:par>
                              <p:par>
                                <p:cTn id="82" presetID="4" presetClass="exit" presetSubtype="16" fill="hold" nodeType="withEffect">
                                  <p:stCondLst>
                                    <p:cond delay="0"/>
                                  </p:stCondLst>
                                  <p:childTnLst>
                                    <p:animEffect transition="out" filter="box(in)">
                                      <p:cBhvr>
                                        <p:cTn id="83" dur="500"/>
                                        <p:tgtEl>
                                          <p:spTgt spid="91"/>
                                        </p:tgtEl>
                                      </p:cBhvr>
                                    </p:animEffect>
                                    <p:set>
                                      <p:cBhvr>
                                        <p:cTn id="84" dur="1" fill="hold">
                                          <p:stCondLst>
                                            <p:cond delay="499"/>
                                          </p:stCondLst>
                                        </p:cTn>
                                        <p:tgtEl>
                                          <p:spTgt spid="91"/>
                                        </p:tgtEl>
                                        <p:attrNameLst>
                                          <p:attrName>style.visibility</p:attrName>
                                        </p:attrNameLst>
                                      </p:cBhvr>
                                      <p:to>
                                        <p:strVal val="hidden"/>
                                      </p:to>
                                    </p:set>
                                  </p:childTnLst>
                                </p:cTn>
                              </p:par>
                              <p:par>
                                <p:cTn id="85" presetID="3" presetClass="exit" presetSubtype="10" fill="hold" grpId="1" nodeType="withEffect">
                                  <p:stCondLst>
                                    <p:cond delay="0"/>
                                  </p:stCondLst>
                                  <p:childTnLst>
                                    <p:animEffect transition="out" filter="blinds(horizontal)">
                                      <p:cBhvr>
                                        <p:cTn id="86" dur="1000"/>
                                        <p:tgtEl>
                                          <p:spTgt spid="71"/>
                                        </p:tgtEl>
                                      </p:cBhvr>
                                    </p:animEffect>
                                    <p:set>
                                      <p:cBhvr>
                                        <p:cTn id="87" dur="1" fill="hold">
                                          <p:stCondLst>
                                            <p:cond delay="999"/>
                                          </p:stCondLst>
                                        </p:cTn>
                                        <p:tgtEl>
                                          <p:spTgt spid="71"/>
                                        </p:tgtEl>
                                        <p:attrNameLst>
                                          <p:attrName>style.visibility</p:attrName>
                                        </p:attrNameLst>
                                      </p:cBhvr>
                                      <p:to>
                                        <p:strVal val="hidden"/>
                                      </p:to>
                                    </p:set>
                                  </p:childTnLst>
                                </p:cTn>
                              </p:par>
                              <p:par>
                                <p:cTn id="88" presetID="3" presetClass="exit" presetSubtype="10" fill="hold" grpId="1" nodeType="withEffect">
                                  <p:stCondLst>
                                    <p:cond delay="0"/>
                                  </p:stCondLst>
                                  <p:childTnLst>
                                    <p:animEffect transition="out" filter="blinds(horizontal)">
                                      <p:cBhvr>
                                        <p:cTn id="89" dur="1000"/>
                                        <p:tgtEl>
                                          <p:spTgt spid="72"/>
                                        </p:tgtEl>
                                      </p:cBhvr>
                                    </p:animEffect>
                                    <p:set>
                                      <p:cBhvr>
                                        <p:cTn id="90" dur="1" fill="hold">
                                          <p:stCondLst>
                                            <p:cond delay="999"/>
                                          </p:stCondLst>
                                        </p:cTn>
                                        <p:tgtEl>
                                          <p:spTgt spid="72"/>
                                        </p:tgtEl>
                                        <p:attrNameLst>
                                          <p:attrName>style.visibility</p:attrName>
                                        </p:attrNameLst>
                                      </p:cBhvr>
                                      <p:to>
                                        <p:strVal val="hidden"/>
                                      </p:to>
                                    </p:set>
                                  </p:childTnLst>
                                </p:cTn>
                              </p:par>
                              <p:par>
                                <p:cTn id="91" presetID="3" presetClass="exit" presetSubtype="10" fill="hold" grpId="1" nodeType="withEffect">
                                  <p:stCondLst>
                                    <p:cond delay="0"/>
                                  </p:stCondLst>
                                  <p:childTnLst>
                                    <p:animEffect transition="out" filter="blinds(horizontal)">
                                      <p:cBhvr>
                                        <p:cTn id="92" dur="1000"/>
                                        <p:tgtEl>
                                          <p:spTgt spid="21"/>
                                        </p:tgtEl>
                                      </p:cBhvr>
                                    </p:animEffect>
                                    <p:set>
                                      <p:cBhvr>
                                        <p:cTn id="93" dur="1" fill="hold">
                                          <p:stCondLst>
                                            <p:cond delay="999"/>
                                          </p:stCondLst>
                                        </p:cTn>
                                        <p:tgtEl>
                                          <p:spTgt spid="21"/>
                                        </p:tgtEl>
                                        <p:attrNameLst>
                                          <p:attrName>style.visibility</p:attrName>
                                        </p:attrNameLst>
                                      </p:cBhvr>
                                      <p:to>
                                        <p:strVal val="hidden"/>
                                      </p:to>
                                    </p:set>
                                  </p:childTnLst>
                                </p:cTn>
                              </p:par>
                              <p:par>
                                <p:cTn id="94" presetID="4" presetClass="exit" presetSubtype="16" fill="hold" nodeType="withEffect">
                                  <p:stCondLst>
                                    <p:cond delay="0"/>
                                  </p:stCondLst>
                                  <p:childTnLst>
                                    <p:animEffect transition="out" filter="box(in)">
                                      <p:cBhvr>
                                        <p:cTn id="95" dur="500"/>
                                        <p:tgtEl>
                                          <p:spTgt spid="56"/>
                                        </p:tgtEl>
                                      </p:cBhvr>
                                    </p:animEffect>
                                    <p:set>
                                      <p:cBhvr>
                                        <p:cTn id="96" dur="1" fill="hold">
                                          <p:stCondLst>
                                            <p:cond delay="499"/>
                                          </p:stCondLst>
                                        </p:cTn>
                                        <p:tgtEl>
                                          <p:spTgt spid="56"/>
                                        </p:tgtEl>
                                        <p:attrNameLst>
                                          <p:attrName>style.visibility</p:attrName>
                                        </p:attrNameLst>
                                      </p:cBhvr>
                                      <p:to>
                                        <p:strVal val="hidden"/>
                                      </p:to>
                                    </p:set>
                                  </p:childTnLst>
                                </p:cTn>
                              </p:par>
                              <p:par>
                                <p:cTn id="97" presetID="4" presetClass="entr" presetSubtype="16" fill="hold" nodeType="withEffect">
                                  <p:stCondLst>
                                    <p:cond delay="0"/>
                                  </p:stCondLst>
                                  <p:childTnLst>
                                    <p:set>
                                      <p:cBhvr>
                                        <p:cTn id="98" dur="1" fill="hold">
                                          <p:stCondLst>
                                            <p:cond delay="0"/>
                                          </p:stCondLst>
                                        </p:cTn>
                                        <p:tgtEl>
                                          <p:spTgt spid="12"/>
                                        </p:tgtEl>
                                        <p:attrNameLst>
                                          <p:attrName>style.visibility</p:attrName>
                                        </p:attrNameLst>
                                      </p:cBhvr>
                                      <p:to>
                                        <p:strVal val="visible"/>
                                      </p:to>
                                    </p:set>
                                    <p:animEffect transition="in" filter="box(in)">
                                      <p:cBhvr>
                                        <p:cTn id="99" dur="500"/>
                                        <p:tgtEl>
                                          <p:spTgt spid="12"/>
                                        </p:tgtEl>
                                      </p:cBhvr>
                                    </p:animEffect>
                                  </p:childTnLst>
                                </p:cTn>
                              </p:par>
                              <p:par>
                                <p:cTn id="100" presetID="3" presetClass="entr" presetSubtype="10" fill="hold" nodeType="with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blinds(horizontal)">
                                      <p:cBhvr>
                                        <p:cTn id="102" dur="500"/>
                                        <p:tgtEl>
                                          <p:spTgt spid="45"/>
                                        </p:tgtEl>
                                      </p:cBhvr>
                                    </p:animEffect>
                                  </p:childTnLst>
                                </p:cTn>
                              </p:par>
                              <p:par>
                                <p:cTn id="103" presetID="4" presetClass="entr" presetSubtype="16" fill="hold" nodeType="withEffect">
                                  <p:stCondLst>
                                    <p:cond delay="0"/>
                                  </p:stCondLst>
                                  <p:childTnLst>
                                    <p:set>
                                      <p:cBhvr>
                                        <p:cTn id="104" dur="1" fill="hold">
                                          <p:stCondLst>
                                            <p:cond delay="0"/>
                                          </p:stCondLst>
                                        </p:cTn>
                                        <p:tgtEl>
                                          <p:spTgt spid="95"/>
                                        </p:tgtEl>
                                        <p:attrNameLst>
                                          <p:attrName>style.visibility</p:attrName>
                                        </p:attrNameLst>
                                      </p:cBhvr>
                                      <p:to>
                                        <p:strVal val="visible"/>
                                      </p:to>
                                    </p:set>
                                    <p:animEffect transition="in" filter="box(in)">
                                      <p:cBhvr>
                                        <p:cTn id="105" dur="500"/>
                                        <p:tgtEl>
                                          <p:spTgt spid="95"/>
                                        </p:tgtEl>
                                      </p:cBhvr>
                                    </p:animEffect>
                                  </p:childTnLst>
                                </p:cTn>
                              </p:par>
                            </p:childTnLst>
                          </p:cTn>
                        </p:par>
                        <p:par>
                          <p:cTn id="106" fill="hold">
                            <p:stCondLst>
                              <p:cond delay="1000"/>
                            </p:stCondLst>
                            <p:childTnLst>
                              <p:par>
                                <p:cTn id="107" presetID="3" presetClass="entr" presetSubtype="10" fill="hold" grpId="0" nodeType="afterEffect">
                                  <p:stCondLst>
                                    <p:cond delay="0"/>
                                  </p:stCondLst>
                                  <p:childTnLst>
                                    <p:set>
                                      <p:cBhvr>
                                        <p:cTn id="108" dur="1" fill="hold">
                                          <p:stCondLst>
                                            <p:cond delay="0"/>
                                          </p:stCondLst>
                                        </p:cTn>
                                        <p:tgtEl>
                                          <p:spTgt spid="82"/>
                                        </p:tgtEl>
                                        <p:attrNameLst>
                                          <p:attrName>style.visibility</p:attrName>
                                        </p:attrNameLst>
                                      </p:cBhvr>
                                      <p:to>
                                        <p:strVal val="visible"/>
                                      </p:to>
                                    </p:set>
                                    <p:animEffect transition="in" filter="blinds(horizontal)">
                                      <p:cBhvr>
                                        <p:cTn id="109" dur="1000"/>
                                        <p:tgtEl>
                                          <p:spTgt spid="82"/>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94"/>
                                        </p:tgtEl>
                                        <p:attrNameLst>
                                          <p:attrName>style.visibility</p:attrName>
                                        </p:attrNameLst>
                                      </p:cBhvr>
                                      <p:to>
                                        <p:strVal val="visible"/>
                                      </p:to>
                                    </p:set>
                                    <p:animEffect transition="in" filter="blinds(horizontal)">
                                      <p:cBhvr>
                                        <p:cTn id="112" dur="1000"/>
                                        <p:tgtEl>
                                          <p:spTgt spid="94"/>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blinds(horizontal)">
                                      <p:cBhvr>
                                        <p:cTn id="115" dur="1000"/>
                                        <p:tgtEl>
                                          <p:spTgt spid="24"/>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xit" presetSubtype="10" fill="hold" grpId="1" nodeType="clickEffect">
                                  <p:stCondLst>
                                    <p:cond delay="0"/>
                                  </p:stCondLst>
                                  <p:childTnLst>
                                    <p:animEffect transition="out" filter="blinds(horizontal)">
                                      <p:cBhvr>
                                        <p:cTn id="119" dur="1000"/>
                                        <p:tgtEl>
                                          <p:spTgt spid="82"/>
                                        </p:tgtEl>
                                      </p:cBhvr>
                                    </p:animEffect>
                                    <p:set>
                                      <p:cBhvr>
                                        <p:cTn id="120" dur="1" fill="hold">
                                          <p:stCondLst>
                                            <p:cond delay="999"/>
                                          </p:stCondLst>
                                        </p:cTn>
                                        <p:tgtEl>
                                          <p:spTgt spid="82"/>
                                        </p:tgtEl>
                                        <p:attrNameLst>
                                          <p:attrName>style.visibility</p:attrName>
                                        </p:attrNameLst>
                                      </p:cBhvr>
                                      <p:to>
                                        <p:strVal val="hidden"/>
                                      </p:to>
                                    </p:set>
                                  </p:childTnLst>
                                </p:cTn>
                              </p:par>
                              <p:par>
                                <p:cTn id="121" presetID="3" presetClass="entr" presetSubtype="10" fill="hold" grpId="2" nodeType="withEffect">
                                  <p:stCondLst>
                                    <p:cond delay="0"/>
                                  </p:stCondLst>
                                  <p:childTnLst>
                                    <p:set>
                                      <p:cBhvr>
                                        <p:cTn id="122" dur="1" fill="hold">
                                          <p:stCondLst>
                                            <p:cond delay="0"/>
                                          </p:stCondLst>
                                        </p:cTn>
                                        <p:tgtEl>
                                          <p:spTgt spid="85"/>
                                        </p:tgtEl>
                                        <p:attrNameLst>
                                          <p:attrName>style.visibility</p:attrName>
                                        </p:attrNameLst>
                                      </p:cBhvr>
                                      <p:to>
                                        <p:strVal val="visible"/>
                                      </p:to>
                                    </p:set>
                                    <p:animEffect transition="in" filter="blinds(horizontal)">
                                      <p:cBhvr>
                                        <p:cTn id="123" dur="500"/>
                                        <p:tgtEl>
                                          <p:spTgt spid="85"/>
                                        </p:tgtEl>
                                      </p:cBhvr>
                                    </p:animEffect>
                                  </p:childTnLst>
                                </p:cTn>
                              </p:par>
                              <p:par>
                                <p:cTn id="124" presetID="3" presetClass="entr" presetSubtype="10" fill="hold" grpId="2" nodeType="withEffect">
                                  <p:stCondLst>
                                    <p:cond delay="0"/>
                                  </p:stCondLst>
                                  <p:childTnLst>
                                    <p:set>
                                      <p:cBhvr>
                                        <p:cTn id="125" dur="1" fill="hold">
                                          <p:stCondLst>
                                            <p:cond delay="0"/>
                                          </p:stCondLst>
                                        </p:cTn>
                                        <p:tgtEl>
                                          <p:spTgt spid="86"/>
                                        </p:tgtEl>
                                        <p:attrNameLst>
                                          <p:attrName>style.visibility</p:attrName>
                                        </p:attrNameLst>
                                      </p:cBhvr>
                                      <p:to>
                                        <p:strVal val="visible"/>
                                      </p:to>
                                    </p:set>
                                    <p:animEffect transition="in" filter="blinds(horizontal)">
                                      <p:cBhvr>
                                        <p:cTn id="126" dur="500"/>
                                        <p:tgtEl>
                                          <p:spTgt spid="86"/>
                                        </p:tgtEl>
                                      </p:cBhvr>
                                    </p:animEffect>
                                  </p:childTnLst>
                                </p:cTn>
                              </p:par>
                              <p:par>
                                <p:cTn id="127" presetID="4" presetClass="exit" presetSubtype="16" fill="hold" nodeType="withEffect">
                                  <p:stCondLst>
                                    <p:cond delay="0"/>
                                  </p:stCondLst>
                                  <p:childTnLst>
                                    <p:animEffect transition="out" filter="box(in)">
                                      <p:cBhvr>
                                        <p:cTn id="128" dur="500"/>
                                        <p:tgtEl>
                                          <p:spTgt spid="12"/>
                                        </p:tgtEl>
                                      </p:cBhvr>
                                    </p:animEffect>
                                    <p:set>
                                      <p:cBhvr>
                                        <p:cTn id="129" dur="1" fill="hold">
                                          <p:stCondLst>
                                            <p:cond delay="499"/>
                                          </p:stCondLst>
                                        </p:cTn>
                                        <p:tgtEl>
                                          <p:spTgt spid="12"/>
                                        </p:tgtEl>
                                        <p:attrNameLst>
                                          <p:attrName>style.visibility</p:attrName>
                                        </p:attrNameLst>
                                      </p:cBhvr>
                                      <p:to>
                                        <p:strVal val="hidden"/>
                                      </p:to>
                                    </p:set>
                                  </p:childTnLst>
                                </p:cTn>
                              </p:par>
                              <p:par>
                                <p:cTn id="130" presetID="4" presetClass="exit" presetSubtype="16" fill="hold" nodeType="withEffect">
                                  <p:stCondLst>
                                    <p:cond delay="0"/>
                                  </p:stCondLst>
                                  <p:childTnLst>
                                    <p:animEffect transition="out" filter="box(in)">
                                      <p:cBhvr>
                                        <p:cTn id="131" dur="500"/>
                                        <p:tgtEl>
                                          <p:spTgt spid="45"/>
                                        </p:tgtEl>
                                      </p:cBhvr>
                                    </p:animEffect>
                                    <p:set>
                                      <p:cBhvr>
                                        <p:cTn id="132" dur="1" fill="hold">
                                          <p:stCondLst>
                                            <p:cond delay="499"/>
                                          </p:stCondLst>
                                        </p:cTn>
                                        <p:tgtEl>
                                          <p:spTgt spid="45"/>
                                        </p:tgtEl>
                                        <p:attrNameLst>
                                          <p:attrName>style.visibility</p:attrName>
                                        </p:attrNameLst>
                                      </p:cBhvr>
                                      <p:to>
                                        <p:strVal val="hidden"/>
                                      </p:to>
                                    </p:set>
                                  </p:childTnLst>
                                </p:cTn>
                              </p:par>
                              <p:par>
                                <p:cTn id="133" presetID="4" presetClass="entr" presetSubtype="16" fill="hold" nodeType="withEffect">
                                  <p:stCondLst>
                                    <p:cond delay="0"/>
                                  </p:stCondLst>
                                  <p:childTnLst>
                                    <p:set>
                                      <p:cBhvr>
                                        <p:cTn id="134" dur="1" fill="hold">
                                          <p:stCondLst>
                                            <p:cond delay="0"/>
                                          </p:stCondLst>
                                        </p:cTn>
                                        <p:tgtEl>
                                          <p:spTgt spid="90"/>
                                        </p:tgtEl>
                                        <p:attrNameLst>
                                          <p:attrName>style.visibility</p:attrName>
                                        </p:attrNameLst>
                                      </p:cBhvr>
                                      <p:to>
                                        <p:strVal val="visible"/>
                                      </p:to>
                                    </p:set>
                                    <p:animEffect transition="in" filter="box(in)">
                                      <p:cBhvr>
                                        <p:cTn id="135" dur="500"/>
                                        <p:tgtEl>
                                          <p:spTgt spid="90"/>
                                        </p:tgtEl>
                                      </p:cBhvr>
                                    </p:animEffect>
                                  </p:childTnLst>
                                </p:cTn>
                              </p:par>
                              <p:par>
                                <p:cTn id="136" presetID="4" presetClass="entr" presetSubtype="16" fill="hold" nodeType="withEffect">
                                  <p:stCondLst>
                                    <p:cond delay="0"/>
                                  </p:stCondLst>
                                  <p:childTnLst>
                                    <p:set>
                                      <p:cBhvr>
                                        <p:cTn id="137" dur="1" fill="hold">
                                          <p:stCondLst>
                                            <p:cond delay="0"/>
                                          </p:stCondLst>
                                        </p:cTn>
                                        <p:tgtEl>
                                          <p:spTgt spid="91"/>
                                        </p:tgtEl>
                                        <p:attrNameLst>
                                          <p:attrName>style.visibility</p:attrName>
                                        </p:attrNameLst>
                                      </p:cBhvr>
                                      <p:to>
                                        <p:strVal val="visible"/>
                                      </p:to>
                                    </p:set>
                                    <p:animEffect transition="in" filter="box(in)">
                                      <p:cBhvr>
                                        <p:cTn id="138" dur="500"/>
                                        <p:tgtEl>
                                          <p:spTgt spid="91"/>
                                        </p:tgtEl>
                                      </p:cBhvr>
                                    </p:animEffect>
                                  </p:childTnLst>
                                </p:cTn>
                              </p:par>
                              <p:par>
                                <p:cTn id="139" presetID="3" presetClass="exit" presetSubtype="10" fill="hold" grpId="1" nodeType="withEffect">
                                  <p:stCondLst>
                                    <p:cond delay="0"/>
                                  </p:stCondLst>
                                  <p:childTnLst>
                                    <p:animEffect transition="out" filter="blinds(horizontal)">
                                      <p:cBhvr>
                                        <p:cTn id="140" dur="1000"/>
                                        <p:tgtEl>
                                          <p:spTgt spid="24"/>
                                        </p:tgtEl>
                                      </p:cBhvr>
                                    </p:animEffect>
                                    <p:set>
                                      <p:cBhvr>
                                        <p:cTn id="141" dur="1" fill="hold">
                                          <p:stCondLst>
                                            <p:cond delay="999"/>
                                          </p:stCondLst>
                                        </p:cTn>
                                        <p:tgtEl>
                                          <p:spTgt spid="24"/>
                                        </p:tgtEl>
                                        <p:attrNameLst>
                                          <p:attrName>style.visibility</p:attrName>
                                        </p:attrNameLst>
                                      </p:cBhvr>
                                      <p:to>
                                        <p:strVal val="hidden"/>
                                      </p:to>
                                    </p:set>
                                  </p:childTnLst>
                                </p:cTn>
                              </p:par>
                            </p:childTnLst>
                          </p:cTn>
                        </p:par>
                        <p:par>
                          <p:cTn id="142" fill="hold">
                            <p:stCondLst>
                              <p:cond delay="1000"/>
                            </p:stCondLst>
                            <p:childTnLst>
                              <p:par>
                                <p:cTn id="143" presetID="3" presetClass="entr" presetSubtype="10" fill="hold" grpId="0" nodeType="afterEffect">
                                  <p:stCondLst>
                                    <p:cond delay="0"/>
                                  </p:stCondLst>
                                  <p:childTnLst>
                                    <p:set>
                                      <p:cBhvr>
                                        <p:cTn id="144" dur="1" fill="hold">
                                          <p:stCondLst>
                                            <p:cond delay="0"/>
                                          </p:stCondLst>
                                        </p:cTn>
                                        <p:tgtEl>
                                          <p:spTgt spid="83"/>
                                        </p:tgtEl>
                                        <p:attrNameLst>
                                          <p:attrName>style.visibility</p:attrName>
                                        </p:attrNameLst>
                                      </p:cBhvr>
                                      <p:to>
                                        <p:strVal val="visible"/>
                                      </p:to>
                                    </p:set>
                                    <p:animEffect transition="in" filter="blinds(horizontal)">
                                      <p:cBhvr>
                                        <p:cTn id="145" dur="1000"/>
                                        <p:tgtEl>
                                          <p:spTgt spid="83"/>
                                        </p:tgtEl>
                                      </p:cBhvr>
                                    </p:animEffect>
                                  </p:childTnLst>
                                </p:cTn>
                              </p:par>
                              <p:par>
                                <p:cTn id="146" presetID="3" presetClass="entr" presetSubtype="10" fill="hold" grpId="0" nodeType="withEffect">
                                  <p:stCondLst>
                                    <p:cond delay="0"/>
                                  </p:stCondLst>
                                  <p:childTnLst>
                                    <p:set>
                                      <p:cBhvr>
                                        <p:cTn id="147" dur="1" fill="hold">
                                          <p:stCondLst>
                                            <p:cond delay="0"/>
                                          </p:stCondLst>
                                        </p:cTn>
                                        <p:tgtEl>
                                          <p:spTgt spid="22"/>
                                        </p:tgtEl>
                                        <p:attrNameLst>
                                          <p:attrName>style.visibility</p:attrName>
                                        </p:attrNameLst>
                                      </p:cBhvr>
                                      <p:to>
                                        <p:strVal val="visible"/>
                                      </p:to>
                                    </p:set>
                                    <p:animEffect transition="in" filter="blinds(horizontal)">
                                      <p:cBhvr>
                                        <p:cTn id="148" dur="1000"/>
                                        <p:tgtEl>
                                          <p:spTgt spid="22"/>
                                        </p:tgtEl>
                                      </p:cBhvr>
                                    </p:animEffect>
                                  </p:childTnLst>
                                </p:cTn>
                              </p:par>
                              <p:par>
                                <p:cTn id="149" presetID="3" presetClass="entr" presetSubtype="10" fill="hold" grpId="0" nodeType="withEffect">
                                  <p:stCondLst>
                                    <p:cond delay="0"/>
                                  </p:stCondLst>
                                  <p:childTnLst>
                                    <p:set>
                                      <p:cBhvr>
                                        <p:cTn id="150" dur="1" fill="hold">
                                          <p:stCondLst>
                                            <p:cond delay="0"/>
                                          </p:stCondLst>
                                        </p:cTn>
                                        <p:tgtEl>
                                          <p:spTgt spid="73"/>
                                        </p:tgtEl>
                                        <p:attrNameLst>
                                          <p:attrName>style.visibility</p:attrName>
                                        </p:attrNameLst>
                                      </p:cBhvr>
                                      <p:to>
                                        <p:strVal val="visible"/>
                                      </p:to>
                                    </p:set>
                                    <p:animEffect transition="in" filter="blinds(horizontal)">
                                      <p:cBhvr>
                                        <p:cTn id="151" dur="1000"/>
                                        <p:tgtEl>
                                          <p:spTgt spid="73"/>
                                        </p:tgtEl>
                                      </p:cBhvr>
                                    </p:animEffect>
                                  </p:childTnLst>
                                </p:cTn>
                              </p:par>
                              <p:par>
                                <p:cTn id="152" presetID="3" presetClass="entr" presetSubtype="10" fill="hold" grpId="0" nodeType="withEffect">
                                  <p:stCondLst>
                                    <p:cond delay="0"/>
                                  </p:stCondLst>
                                  <p:childTnLst>
                                    <p:set>
                                      <p:cBhvr>
                                        <p:cTn id="153" dur="1" fill="hold">
                                          <p:stCondLst>
                                            <p:cond delay="0"/>
                                          </p:stCondLst>
                                        </p:cTn>
                                        <p:tgtEl>
                                          <p:spTgt spid="74"/>
                                        </p:tgtEl>
                                        <p:attrNameLst>
                                          <p:attrName>style.visibility</p:attrName>
                                        </p:attrNameLst>
                                      </p:cBhvr>
                                      <p:to>
                                        <p:strVal val="visible"/>
                                      </p:to>
                                    </p:set>
                                    <p:animEffect transition="in" filter="blinds(horizontal)">
                                      <p:cBhvr>
                                        <p:cTn id="154" dur="1000"/>
                                        <p:tgtEl>
                                          <p:spTgt spid="74"/>
                                        </p:tgtEl>
                                      </p:cBhvr>
                                    </p:animEffect>
                                  </p:childTnLst>
                                </p:cTn>
                              </p:par>
                            </p:childTnLst>
                          </p:cTn>
                        </p:par>
                      </p:childTnLst>
                    </p:cTn>
                  </p:par>
                  <p:par>
                    <p:cTn id="155" fill="hold">
                      <p:stCondLst>
                        <p:cond delay="indefinite"/>
                      </p:stCondLst>
                      <p:childTnLst>
                        <p:par>
                          <p:cTn id="156" fill="hold">
                            <p:stCondLst>
                              <p:cond delay="0"/>
                            </p:stCondLst>
                            <p:childTnLst>
                              <p:par>
                                <p:cTn id="157" presetID="3" presetClass="exit" presetSubtype="10" fill="hold" grpId="1" nodeType="clickEffect">
                                  <p:stCondLst>
                                    <p:cond delay="0"/>
                                  </p:stCondLst>
                                  <p:childTnLst>
                                    <p:animEffect transition="out" filter="blinds(horizontal)">
                                      <p:cBhvr>
                                        <p:cTn id="158" dur="1000"/>
                                        <p:tgtEl>
                                          <p:spTgt spid="83"/>
                                        </p:tgtEl>
                                      </p:cBhvr>
                                    </p:animEffect>
                                    <p:set>
                                      <p:cBhvr>
                                        <p:cTn id="159" dur="1" fill="hold">
                                          <p:stCondLst>
                                            <p:cond delay="999"/>
                                          </p:stCondLst>
                                        </p:cTn>
                                        <p:tgtEl>
                                          <p:spTgt spid="83"/>
                                        </p:tgtEl>
                                        <p:attrNameLst>
                                          <p:attrName>style.visibility</p:attrName>
                                        </p:attrNameLst>
                                      </p:cBhvr>
                                      <p:to>
                                        <p:strVal val="hidden"/>
                                      </p:to>
                                    </p:set>
                                  </p:childTnLst>
                                </p:cTn>
                              </p:par>
                              <p:par>
                                <p:cTn id="160" presetID="3" presetClass="exit" presetSubtype="10" fill="hold" grpId="1" nodeType="withEffect">
                                  <p:stCondLst>
                                    <p:cond delay="0"/>
                                  </p:stCondLst>
                                  <p:childTnLst>
                                    <p:animEffect transition="out" filter="blinds(horizontal)">
                                      <p:cBhvr>
                                        <p:cTn id="161" dur="1000"/>
                                        <p:tgtEl>
                                          <p:spTgt spid="22"/>
                                        </p:tgtEl>
                                      </p:cBhvr>
                                    </p:animEffect>
                                    <p:set>
                                      <p:cBhvr>
                                        <p:cTn id="162" dur="1" fill="hold">
                                          <p:stCondLst>
                                            <p:cond delay="999"/>
                                          </p:stCondLst>
                                        </p:cTn>
                                        <p:tgtEl>
                                          <p:spTgt spid="22"/>
                                        </p:tgtEl>
                                        <p:attrNameLst>
                                          <p:attrName>style.visibility</p:attrName>
                                        </p:attrNameLst>
                                      </p:cBhvr>
                                      <p:to>
                                        <p:strVal val="hidden"/>
                                      </p:to>
                                    </p:set>
                                  </p:childTnLst>
                                </p:cTn>
                              </p:par>
                              <p:par>
                                <p:cTn id="163" presetID="3" presetClass="exit" presetSubtype="10" fill="hold" grpId="1" nodeType="withEffect">
                                  <p:stCondLst>
                                    <p:cond delay="0"/>
                                  </p:stCondLst>
                                  <p:childTnLst>
                                    <p:animEffect transition="out" filter="blinds(horizontal)">
                                      <p:cBhvr>
                                        <p:cTn id="164" dur="1000"/>
                                        <p:tgtEl>
                                          <p:spTgt spid="74"/>
                                        </p:tgtEl>
                                      </p:cBhvr>
                                    </p:animEffect>
                                    <p:set>
                                      <p:cBhvr>
                                        <p:cTn id="165" dur="1" fill="hold">
                                          <p:stCondLst>
                                            <p:cond delay="999"/>
                                          </p:stCondLst>
                                        </p:cTn>
                                        <p:tgtEl>
                                          <p:spTgt spid="74"/>
                                        </p:tgtEl>
                                        <p:attrNameLst>
                                          <p:attrName>style.visibility</p:attrName>
                                        </p:attrNameLst>
                                      </p:cBhvr>
                                      <p:to>
                                        <p:strVal val="hidden"/>
                                      </p:to>
                                    </p:set>
                                  </p:childTnLst>
                                </p:cTn>
                              </p:par>
                              <p:par>
                                <p:cTn id="166" presetID="3" presetClass="exit" presetSubtype="10" fill="hold" grpId="1" nodeType="withEffect">
                                  <p:stCondLst>
                                    <p:cond delay="0"/>
                                  </p:stCondLst>
                                  <p:childTnLst>
                                    <p:animEffect transition="out" filter="blinds(horizontal)">
                                      <p:cBhvr>
                                        <p:cTn id="167" dur="1000"/>
                                        <p:tgtEl>
                                          <p:spTgt spid="73"/>
                                        </p:tgtEl>
                                      </p:cBhvr>
                                    </p:animEffect>
                                    <p:set>
                                      <p:cBhvr>
                                        <p:cTn id="168" dur="1" fill="hold">
                                          <p:stCondLst>
                                            <p:cond delay="999"/>
                                          </p:stCondLst>
                                        </p:cTn>
                                        <p:tgtEl>
                                          <p:spTgt spid="73"/>
                                        </p:tgtEl>
                                        <p:attrNameLst>
                                          <p:attrName>style.visibility</p:attrName>
                                        </p:attrNameLst>
                                      </p:cBhvr>
                                      <p:to>
                                        <p:strVal val="hidden"/>
                                      </p:to>
                                    </p:set>
                                  </p:childTnLst>
                                </p:cTn>
                              </p:par>
                            </p:childTnLst>
                          </p:cTn>
                        </p:par>
                        <p:par>
                          <p:cTn id="169" fill="hold">
                            <p:stCondLst>
                              <p:cond delay="1000"/>
                            </p:stCondLst>
                            <p:childTnLst>
                              <p:par>
                                <p:cTn id="170" presetID="3" presetClass="entr" presetSubtype="10" fill="hold" grpId="0" nodeType="afterEffect">
                                  <p:stCondLst>
                                    <p:cond delay="0"/>
                                  </p:stCondLst>
                                  <p:childTnLst>
                                    <p:set>
                                      <p:cBhvr>
                                        <p:cTn id="171" dur="1" fill="hold">
                                          <p:stCondLst>
                                            <p:cond delay="0"/>
                                          </p:stCondLst>
                                        </p:cTn>
                                        <p:tgtEl>
                                          <p:spTgt spid="84"/>
                                        </p:tgtEl>
                                        <p:attrNameLst>
                                          <p:attrName>style.visibility</p:attrName>
                                        </p:attrNameLst>
                                      </p:cBhvr>
                                      <p:to>
                                        <p:strVal val="visible"/>
                                      </p:to>
                                    </p:set>
                                    <p:animEffect transition="in" filter="blinds(horizontal)">
                                      <p:cBhvr>
                                        <p:cTn id="172" dur="1000"/>
                                        <p:tgtEl>
                                          <p:spTgt spid="84"/>
                                        </p:tgtEl>
                                      </p:cBhvr>
                                    </p:animEffect>
                                  </p:childTnLst>
                                </p:cTn>
                              </p:par>
                              <p:par>
                                <p:cTn id="173" presetID="4" presetClass="exit" presetSubtype="16" fill="hold" nodeType="withEffect">
                                  <p:stCondLst>
                                    <p:cond delay="0"/>
                                  </p:stCondLst>
                                  <p:childTnLst>
                                    <p:animEffect transition="out" filter="box(in)">
                                      <p:cBhvr>
                                        <p:cTn id="174" dur="500"/>
                                        <p:tgtEl>
                                          <p:spTgt spid="14"/>
                                        </p:tgtEl>
                                      </p:cBhvr>
                                    </p:animEffect>
                                    <p:set>
                                      <p:cBhvr>
                                        <p:cTn id="175" dur="1" fill="hold">
                                          <p:stCondLst>
                                            <p:cond delay="499"/>
                                          </p:stCondLst>
                                        </p:cTn>
                                        <p:tgtEl>
                                          <p:spTgt spid="14"/>
                                        </p:tgtEl>
                                        <p:attrNameLst>
                                          <p:attrName>style.visibility</p:attrName>
                                        </p:attrNameLst>
                                      </p:cBhvr>
                                      <p:to>
                                        <p:strVal val="hidden"/>
                                      </p:to>
                                    </p:set>
                                  </p:childTnLst>
                                </p:cTn>
                              </p:par>
                              <p:par>
                                <p:cTn id="176" presetID="4" presetClass="exit" presetSubtype="16" fill="hold" nodeType="withEffect">
                                  <p:stCondLst>
                                    <p:cond delay="0"/>
                                  </p:stCondLst>
                                  <p:childTnLst>
                                    <p:animEffect transition="out" filter="box(in)">
                                      <p:cBhvr>
                                        <p:cTn id="177" dur="500"/>
                                        <p:tgtEl>
                                          <p:spTgt spid="36"/>
                                        </p:tgtEl>
                                      </p:cBhvr>
                                    </p:animEffect>
                                    <p:set>
                                      <p:cBhvr>
                                        <p:cTn id="178" dur="1" fill="hold">
                                          <p:stCondLst>
                                            <p:cond delay="499"/>
                                          </p:stCondLst>
                                        </p:cTn>
                                        <p:tgtEl>
                                          <p:spTgt spid="36"/>
                                        </p:tgtEl>
                                        <p:attrNameLst>
                                          <p:attrName>style.visibility</p:attrName>
                                        </p:attrNameLst>
                                      </p:cBhvr>
                                      <p:to>
                                        <p:strVal val="hidden"/>
                                      </p:to>
                                    </p:set>
                                  </p:childTnLst>
                                </p:cTn>
                              </p:par>
                              <p:par>
                                <p:cTn id="179" presetID="4" presetClass="entr" presetSubtype="16" fill="hold" nodeType="withEffect">
                                  <p:stCondLst>
                                    <p:cond delay="0"/>
                                  </p:stCondLst>
                                  <p:childTnLst>
                                    <p:set>
                                      <p:cBhvr>
                                        <p:cTn id="180" dur="1" fill="hold">
                                          <p:stCondLst>
                                            <p:cond delay="0"/>
                                          </p:stCondLst>
                                        </p:cTn>
                                        <p:tgtEl>
                                          <p:spTgt spid="99"/>
                                        </p:tgtEl>
                                        <p:attrNameLst>
                                          <p:attrName>style.visibility</p:attrName>
                                        </p:attrNameLst>
                                      </p:cBhvr>
                                      <p:to>
                                        <p:strVal val="visible"/>
                                      </p:to>
                                    </p:set>
                                    <p:animEffect transition="in" filter="box(in)">
                                      <p:cBhvr>
                                        <p:cTn id="181" dur="500"/>
                                        <p:tgtEl>
                                          <p:spTgt spid="99"/>
                                        </p:tgtEl>
                                      </p:cBhvr>
                                    </p:animEffect>
                                  </p:childTnLst>
                                </p:cTn>
                              </p:par>
                              <p:par>
                                <p:cTn id="182" presetID="4" presetClass="entr" presetSubtype="16" fill="hold" nodeType="withEffect">
                                  <p:stCondLst>
                                    <p:cond delay="0"/>
                                  </p:stCondLst>
                                  <p:childTnLst>
                                    <p:set>
                                      <p:cBhvr>
                                        <p:cTn id="183" dur="1" fill="hold">
                                          <p:stCondLst>
                                            <p:cond delay="0"/>
                                          </p:stCondLst>
                                        </p:cTn>
                                        <p:tgtEl>
                                          <p:spTgt spid="98"/>
                                        </p:tgtEl>
                                        <p:attrNameLst>
                                          <p:attrName>style.visibility</p:attrName>
                                        </p:attrNameLst>
                                      </p:cBhvr>
                                      <p:to>
                                        <p:strVal val="visible"/>
                                      </p:to>
                                    </p:set>
                                    <p:animEffect transition="in" filter="box(in)">
                                      <p:cBhvr>
                                        <p:cTn id="184" dur="500"/>
                                        <p:tgtEl>
                                          <p:spTgt spid="98"/>
                                        </p:tgtEl>
                                      </p:cBhvr>
                                    </p:animEffect>
                                  </p:childTnLst>
                                </p:cTn>
                              </p:par>
                              <p:par>
                                <p:cTn id="185" presetID="3" presetClass="entr" presetSubtype="10" fill="hold" grpId="0" nodeType="withEffect">
                                  <p:stCondLst>
                                    <p:cond delay="0"/>
                                  </p:stCondLst>
                                  <p:childTnLst>
                                    <p:set>
                                      <p:cBhvr>
                                        <p:cTn id="186" dur="1" fill="hold">
                                          <p:stCondLst>
                                            <p:cond delay="0"/>
                                          </p:stCondLst>
                                        </p:cTn>
                                        <p:tgtEl>
                                          <p:spTgt spid="23"/>
                                        </p:tgtEl>
                                        <p:attrNameLst>
                                          <p:attrName>style.visibility</p:attrName>
                                        </p:attrNameLst>
                                      </p:cBhvr>
                                      <p:to>
                                        <p:strVal val="visible"/>
                                      </p:to>
                                    </p:set>
                                    <p:animEffect transition="in" filter="blinds(horizontal)">
                                      <p:cBhvr>
                                        <p:cTn id="187" dur="1000"/>
                                        <p:tgtEl>
                                          <p:spTgt spid="23"/>
                                        </p:tgtEl>
                                      </p:cBhvr>
                                    </p:animEffect>
                                  </p:childTnLst>
                                </p:cTn>
                              </p:par>
                              <p:par>
                                <p:cTn id="188" presetID="3" presetClass="entr" presetSubtype="10" fill="hold" grpId="0" nodeType="withEffect">
                                  <p:stCondLst>
                                    <p:cond delay="0"/>
                                  </p:stCondLst>
                                  <p:childTnLst>
                                    <p:set>
                                      <p:cBhvr>
                                        <p:cTn id="189" dur="1" fill="hold">
                                          <p:stCondLst>
                                            <p:cond delay="0"/>
                                          </p:stCondLst>
                                        </p:cTn>
                                        <p:tgtEl>
                                          <p:spTgt spid="100"/>
                                        </p:tgtEl>
                                        <p:attrNameLst>
                                          <p:attrName>style.visibility</p:attrName>
                                        </p:attrNameLst>
                                      </p:cBhvr>
                                      <p:to>
                                        <p:strVal val="visible"/>
                                      </p:to>
                                    </p:set>
                                    <p:animEffect transition="in" filter="blinds(horizontal)">
                                      <p:cBhvr>
                                        <p:cTn id="190" dur="1000"/>
                                        <p:tgtEl>
                                          <p:spTgt spid="100"/>
                                        </p:tgtEl>
                                      </p:cBhvr>
                                    </p:animEffect>
                                  </p:childTnLst>
                                </p:cTn>
                              </p:par>
                              <p:par>
                                <p:cTn id="191" presetID="3" presetClass="entr" presetSubtype="10" fill="hold" grpId="0" nodeType="withEffect">
                                  <p:stCondLst>
                                    <p:cond delay="0"/>
                                  </p:stCondLst>
                                  <p:childTnLst>
                                    <p:set>
                                      <p:cBhvr>
                                        <p:cTn id="192" dur="1" fill="hold">
                                          <p:stCondLst>
                                            <p:cond delay="0"/>
                                          </p:stCondLst>
                                        </p:cTn>
                                        <p:tgtEl>
                                          <p:spTgt spid="101"/>
                                        </p:tgtEl>
                                        <p:attrNameLst>
                                          <p:attrName>style.visibility</p:attrName>
                                        </p:attrNameLst>
                                      </p:cBhvr>
                                      <p:to>
                                        <p:strVal val="visible"/>
                                      </p:to>
                                    </p:set>
                                    <p:animEffect transition="in" filter="blinds(horizontal)">
                                      <p:cBhvr>
                                        <p:cTn id="193" dur="1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1" grpId="0"/>
      <p:bldP spid="21" grpId="1"/>
      <p:bldP spid="22" grpId="0"/>
      <p:bldP spid="22" grpId="1"/>
      <p:bldP spid="23" grpId="0"/>
      <p:bldP spid="24" grpId="0"/>
      <p:bldP spid="24" grpId="1"/>
      <p:bldP spid="61" grpId="0"/>
      <p:bldP spid="61" grpId="1"/>
      <p:bldP spid="71" grpId="0"/>
      <p:bldP spid="71" grpId="1"/>
      <p:bldP spid="72" grpId="0"/>
      <p:bldP spid="72" grpId="1"/>
      <p:bldP spid="73" grpId="0"/>
      <p:bldP spid="73" grpId="1"/>
      <p:bldP spid="74" grpId="0"/>
      <p:bldP spid="74" grpId="1"/>
      <p:bldP spid="79" grpId="0"/>
      <p:bldP spid="79" grpId="1"/>
      <p:bldP spid="81" grpId="0"/>
      <p:bldP spid="81" grpId="1"/>
      <p:bldP spid="82" grpId="0"/>
      <p:bldP spid="82" grpId="1"/>
      <p:bldP spid="83" grpId="0"/>
      <p:bldP spid="83" grpId="1"/>
      <p:bldP spid="84" grpId="0"/>
      <p:bldP spid="85" grpId="0" animBg="1"/>
      <p:bldP spid="85" grpId="1" animBg="1"/>
      <p:bldP spid="85" grpId="2" animBg="1"/>
      <p:bldP spid="86" grpId="0" animBg="1"/>
      <p:bldP spid="86" grpId="1" animBg="1"/>
      <p:bldP spid="86" grpId="2" animBg="1"/>
      <p:bldP spid="87" grpId="0" animBg="1"/>
      <p:bldP spid="92" grpId="0" animBg="1"/>
      <p:bldP spid="94" grpId="0" animBg="1"/>
      <p:bldP spid="100" grpId="0" animBg="1"/>
      <p:bldP spid="10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52400"/>
            <a:ext cx="7772400" cy="685800"/>
          </a:xfrm>
        </p:spPr>
        <p:txBody>
          <a:bodyPr>
            <a:normAutofit/>
          </a:bodyPr>
          <a:lstStyle/>
          <a:p>
            <a:r>
              <a:rPr lang="en-US" sz="3200" b="1" dirty="0" smtClean="0">
                <a:solidFill>
                  <a:schemeClr val="tx1"/>
                </a:solidFill>
                <a:latin typeface="Arial" pitchFamily="34" charset="0"/>
                <a:cs typeface="Arial" pitchFamily="34" charset="0"/>
              </a:rPr>
              <a:t>Sample &amp; Procedure</a:t>
            </a:r>
            <a:endParaRPr lang="en-US" sz="3200" b="1" dirty="0">
              <a:solidFill>
                <a:schemeClr val="tx1"/>
              </a:solidFill>
              <a:latin typeface="Arial" pitchFamily="34" charset="0"/>
              <a:cs typeface="Arial" pitchFamily="34" charset="0"/>
            </a:endParaRPr>
          </a:p>
        </p:txBody>
      </p:sp>
      <p:sp>
        <p:nvSpPr>
          <p:cNvPr id="2" name="Content Placeholder 1"/>
          <p:cNvSpPr>
            <a:spLocks noGrp="1"/>
          </p:cNvSpPr>
          <p:nvPr>
            <p:ph sz="quarter" idx="1"/>
          </p:nvPr>
        </p:nvSpPr>
        <p:spPr>
          <a:xfrm>
            <a:off x="381000" y="914400"/>
            <a:ext cx="8458200" cy="5638800"/>
          </a:xfrm>
        </p:spPr>
        <p:txBody>
          <a:bodyPr>
            <a:noAutofit/>
          </a:bodyPr>
          <a:lstStyle/>
          <a:p>
            <a:pPr>
              <a:lnSpc>
                <a:spcPct val="114000"/>
              </a:lnSpc>
              <a:spcBef>
                <a:spcPts val="0"/>
              </a:spcBef>
            </a:pPr>
            <a:r>
              <a:rPr lang="en-US" sz="2000" b="1" dirty="0" smtClean="0">
                <a:latin typeface="Arial" pitchFamily="34" charset="0"/>
                <a:cs typeface="Arial" pitchFamily="34" charset="0"/>
              </a:rPr>
              <a:t>Sample: </a:t>
            </a:r>
            <a:r>
              <a:rPr lang="en-US" sz="2000" dirty="0" smtClean="0">
                <a:latin typeface="Arial" pitchFamily="34" charset="0"/>
                <a:cs typeface="Arial" pitchFamily="34" charset="0"/>
              </a:rPr>
              <a:t>209 students organized in 49 teams of five or six.</a:t>
            </a:r>
          </a:p>
          <a:p>
            <a:pPr>
              <a:lnSpc>
                <a:spcPct val="114000"/>
              </a:lnSpc>
              <a:spcBef>
                <a:spcPts val="0"/>
              </a:spcBef>
            </a:pPr>
            <a:endParaRPr lang="en-US" sz="2000" b="1" dirty="0" smtClean="0">
              <a:latin typeface="Arial" pitchFamily="34" charset="0"/>
              <a:cs typeface="Arial" pitchFamily="34" charset="0"/>
            </a:endParaRPr>
          </a:p>
          <a:p>
            <a:pPr>
              <a:lnSpc>
                <a:spcPct val="150000"/>
              </a:lnSpc>
              <a:spcBef>
                <a:spcPts val="0"/>
              </a:spcBef>
            </a:pPr>
            <a:r>
              <a:rPr lang="en-US" sz="2000" b="1" dirty="0" smtClean="0">
                <a:latin typeface="Arial" pitchFamily="34" charset="0"/>
                <a:cs typeface="Arial" pitchFamily="34" charset="0"/>
              </a:rPr>
              <a:t>Study setting</a:t>
            </a:r>
            <a:r>
              <a:rPr lang="en-US" sz="2000" dirty="0" smtClean="0">
                <a:latin typeface="Arial" pitchFamily="34" charset="0"/>
                <a:cs typeface="Arial" pitchFamily="34" charset="0"/>
              </a:rPr>
              <a:t>: Students worked on a semester-long team project , i.e., a skit that demonstrates key concepts from the course. </a:t>
            </a:r>
          </a:p>
          <a:p>
            <a:pPr>
              <a:lnSpc>
                <a:spcPct val="114000"/>
              </a:lnSpc>
              <a:spcBef>
                <a:spcPts val="0"/>
              </a:spcBef>
            </a:pPr>
            <a:endParaRPr lang="en-US" sz="2000" dirty="0" smtClean="0">
              <a:latin typeface="Arial" pitchFamily="34" charset="0"/>
              <a:cs typeface="Arial" pitchFamily="34" charset="0"/>
            </a:endParaRPr>
          </a:p>
          <a:p>
            <a:pPr>
              <a:lnSpc>
                <a:spcPct val="114000"/>
              </a:lnSpc>
              <a:spcBef>
                <a:spcPts val="0"/>
              </a:spcBef>
            </a:pPr>
            <a:r>
              <a:rPr lang="en-US" sz="2000" b="1" dirty="0" smtClean="0">
                <a:latin typeface="Arial" pitchFamily="34" charset="0"/>
                <a:cs typeface="Arial" pitchFamily="34" charset="0"/>
              </a:rPr>
              <a:t>Procedure: </a:t>
            </a:r>
            <a:r>
              <a:rPr lang="en-US" sz="2000" dirty="0" smtClean="0">
                <a:latin typeface="Arial" pitchFamily="34" charset="0"/>
                <a:cs typeface="Arial" pitchFamily="34" charset="0"/>
              </a:rPr>
              <a:t>Survey and performance data were collected in four time periods throughout the semester. </a:t>
            </a:r>
          </a:p>
          <a:p>
            <a:pPr>
              <a:lnSpc>
                <a:spcPct val="114000"/>
              </a:lnSpc>
              <a:spcBef>
                <a:spcPts val="600"/>
              </a:spcBef>
              <a:buNone/>
            </a:pPr>
            <a:endParaRPr lang="en-US" sz="2000" dirty="0" smtClean="0">
              <a:latin typeface="Arial" pitchFamily="34" charset="0"/>
              <a:cs typeface="Arial" pitchFamily="34" charset="0"/>
            </a:endParaRPr>
          </a:p>
          <a:p>
            <a:pPr>
              <a:lnSpc>
                <a:spcPct val="114000"/>
              </a:lnSpc>
              <a:spcBef>
                <a:spcPts val="600"/>
              </a:spcBef>
            </a:pPr>
            <a:endParaRPr lang="en-US" sz="2000" dirty="0" smtClean="0">
              <a:latin typeface="Arial" pitchFamily="34" charset="0"/>
              <a:cs typeface="Arial" pitchFamily="34" charset="0"/>
            </a:endParaRPr>
          </a:p>
          <a:p>
            <a:pPr>
              <a:lnSpc>
                <a:spcPct val="114000"/>
              </a:lnSpc>
              <a:spcBef>
                <a:spcPts val="600"/>
              </a:spcBef>
            </a:pPr>
            <a:endParaRPr lang="en-US" sz="2000" b="1" dirty="0" smtClean="0">
              <a:latin typeface="Arial" pitchFamily="34" charset="0"/>
              <a:cs typeface="Arial" pitchFamily="34" charset="0"/>
            </a:endParaRPr>
          </a:p>
          <a:p>
            <a:pPr>
              <a:lnSpc>
                <a:spcPct val="114000"/>
              </a:lnSpc>
              <a:spcBef>
                <a:spcPts val="600"/>
              </a:spcBef>
            </a:pPr>
            <a:endParaRPr lang="en-US" sz="2000" dirty="0" smtClean="0">
              <a:latin typeface="Arial" pitchFamily="34" charset="0"/>
              <a:cs typeface="Arial" pitchFamily="34" charset="0"/>
            </a:endParaRPr>
          </a:p>
          <a:p>
            <a:pPr>
              <a:lnSpc>
                <a:spcPct val="114000"/>
              </a:lnSpc>
              <a:spcBef>
                <a:spcPts val="600"/>
              </a:spcBef>
            </a:pPr>
            <a:endParaRPr lang="en-US" sz="2000" dirty="0" smtClean="0">
              <a:latin typeface="Arial" pitchFamily="34" charset="0"/>
              <a:cs typeface="Arial" pitchFamily="34" charset="0"/>
            </a:endParaRPr>
          </a:p>
          <a:p>
            <a:pPr>
              <a:lnSpc>
                <a:spcPct val="114000"/>
              </a:lnSpc>
              <a:spcBef>
                <a:spcPts val="600"/>
              </a:spcBef>
            </a:pPr>
            <a:endParaRPr lang="en-US" sz="2000" dirty="0" smtClean="0">
              <a:latin typeface="Arial" pitchFamily="34" charset="0"/>
              <a:cs typeface="Arial" pitchFamily="34" charset="0"/>
            </a:endParaRPr>
          </a:p>
          <a:p>
            <a:pPr>
              <a:lnSpc>
                <a:spcPct val="114000"/>
              </a:lnSpc>
              <a:spcBef>
                <a:spcPts val="600"/>
              </a:spcBef>
            </a:pPr>
            <a:endParaRPr lang="en-US" sz="2000" dirty="0" smtClean="0">
              <a:latin typeface="Arial" pitchFamily="34" charset="0"/>
              <a:cs typeface="Arial" pitchFamily="34" charset="0"/>
            </a:endParaRPr>
          </a:p>
        </p:txBody>
      </p:sp>
      <p:graphicFrame>
        <p:nvGraphicFramePr>
          <p:cNvPr id="4" name="Table 3"/>
          <p:cNvGraphicFramePr>
            <a:graphicFrameLocks noGrp="1"/>
          </p:cNvGraphicFramePr>
          <p:nvPr/>
        </p:nvGraphicFramePr>
        <p:xfrm>
          <a:off x="304800" y="4038600"/>
          <a:ext cx="8610600" cy="2621279"/>
        </p:xfrm>
        <a:graphic>
          <a:graphicData uri="http://schemas.openxmlformats.org/drawingml/2006/table">
            <a:tbl>
              <a:tblPr firstRow="1" bandRow="1">
                <a:tableStyleId>{5C22544A-7EE6-4342-B048-85BDC9FD1C3A}</a:tableStyleId>
              </a:tblPr>
              <a:tblGrid>
                <a:gridCol w="1676400"/>
                <a:gridCol w="6934200"/>
              </a:tblGrid>
              <a:tr h="469241">
                <a:tc gridSpan="2">
                  <a:txBody>
                    <a:bodyPr/>
                    <a:lstStyle/>
                    <a:p>
                      <a:pPr algn="ctr"/>
                      <a:r>
                        <a:rPr lang="en-US" sz="2000" u="none" baseline="0" dirty="0" smtClean="0">
                          <a:solidFill>
                            <a:schemeClr val="tx1"/>
                          </a:solidFill>
                          <a:latin typeface="Arial" pitchFamily="34" charset="0"/>
                          <a:cs typeface="Arial" pitchFamily="34" charset="0"/>
                        </a:rPr>
                        <a:t>Summary of Data Collected by Time Period</a:t>
                      </a:r>
                      <a:endParaRPr lang="en-US" sz="2000" u="none" baseline="0" dirty="0">
                        <a:solidFill>
                          <a:schemeClr val="tx1"/>
                        </a:solidFill>
                        <a:latin typeface="Arial" pitchFamily="34" charset="0"/>
                        <a:cs typeface="Arial" pitchFamily="34" charset="0"/>
                      </a:endParaRPr>
                    </a:p>
                  </a:txBody>
                  <a:tcPr>
                    <a:solidFill>
                      <a:schemeClr val="bg1"/>
                    </a:solidFill>
                  </a:tcPr>
                </a:tc>
                <a:tc hMerge="1">
                  <a:txBody>
                    <a:bodyPr/>
                    <a:lstStyle/>
                    <a:p>
                      <a:endParaRPr lang="en-US" dirty="0"/>
                    </a:p>
                  </a:txBody>
                  <a:tcPr>
                    <a:solidFill>
                      <a:schemeClr val="bg1"/>
                    </a:solidFill>
                  </a:tcPr>
                </a:tc>
              </a:tr>
              <a:tr h="469241">
                <a:tc>
                  <a:txBody>
                    <a:bodyPr/>
                    <a:lstStyle/>
                    <a:p>
                      <a:pPr algn="ctr"/>
                      <a:r>
                        <a:rPr lang="en-US" sz="2000" b="1" spc="20" baseline="0" dirty="0" smtClean="0">
                          <a:solidFill>
                            <a:schemeClr val="tx1"/>
                          </a:solidFill>
                          <a:latin typeface="Calibri" pitchFamily="34" charset="0"/>
                        </a:rPr>
                        <a:t>T1</a:t>
                      </a:r>
                      <a:endParaRPr lang="en-US" sz="2000" b="1" spc="20" baseline="0" dirty="0">
                        <a:solidFill>
                          <a:schemeClr val="tx1"/>
                        </a:solidFill>
                        <a:latin typeface="Calibri" pitchFamily="34" charset="0"/>
                      </a:endParaRPr>
                    </a:p>
                  </a:txBody>
                  <a:tcPr/>
                </a:tc>
                <a:tc>
                  <a:txBody>
                    <a:bodyPr/>
                    <a:lstStyle/>
                    <a:p>
                      <a:r>
                        <a:rPr lang="en-US" sz="2000" spc="20" baseline="0" dirty="0" smtClean="0">
                          <a:solidFill>
                            <a:schemeClr val="tx1"/>
                          </a:solidFill>
                          <a:latin typeface="Calibri" pitchFamily="34" charset="0"/>
                        </a:rPr>
                        <a:t>(1) Collectivism, and (2) Uncertainty avoidance orientation</a:t>
                      </a:r>
                      <a:endParaRPr lang="en-US" sz="2000" spc="20" baseline="0" dirty="0">
                        <a:solidFill>
                          <a:schemeClr val="tx1"/>
                        </a:solidFill>
                        <a:latin typeface="Calibri" pitchFamily="34" charset="0"/>
                      </a:endParaRPr>
                    </a:p>
                  </a:txBody>
                  <a:tcPr/>
                </a:tc>
              </a:tr>
              <a:tr h="469241">
                <a:tc>
                  <a:txBody>
                    <a:bodyPr/>
                    <a:lstStyle/>
                    <a:p>
                      <a:pPr algn="ctr"/>
                      <a:r>
                        <a:rPr lang="en-US" sz="2000" b="1" spc="20" baseline="0" dirty="0" smtClean="0">
                          <a:solidFill>
                            <a:schemeClr val="tx1"/>
                          </a:solidFill>
                          <a:latin typeface="Calibri" pitchFamily="34" charset="0"/>
                        </a:rPr>
                        <a:t>T2</a:t>
                      </a:r>
                      <a:endParaRPr lang="en-US" sz="2000" b="1" spc="20" baseline="0" dirty="0">
                        <a:solidFill>
                          <a:schemeClr val="tx1"/>
                        </a:solidFill>
                        <a:latin typeface="Calibri" pitchFamily="34" charset="0"/>
                      </a:endParaRPr>
                    </a:p>
                  </a:txBody>
                  <a:tcPr/>
                </a:tc>
                <a:tc>
                  <a:txBody>
                    <a:bodyPr/>
                    <a:lstStyle/>
                    <a:p>
                      <a:r>
                        <a:rPr lang="en-US" sz="2000" spc="20" baseline="0" dirty="0" smtClean="0">
                          <a:solidFill>
                            <a:schemeClr val="tx1"/>
                          </a:solidFill>
                          <a:latin typeface="Calibri" pitchFamily="34" charset="0"/>
                        </a:rPr>
                        <a:t>Team domain knowledge (i.e., midterm grades)</a:t>
                      </a:r>
                      <a:endParaRPr lang="en-US" sz="2000" spc="20" baseline="0" dirty="0">
                        <a:solidFill>
                          <a:schemeClr val="tx1"/>
                        </a:solidFill>
                        <a:latin typeface="Calibri" pitchFamily="34" charset="0"/>
                      </a:endParaRPr>
                    </a:p>
                  </a:txBody>
                  <a:tcPr/>
                </a:tc>
              </a:tr>
              <a:tr h="469241">
                <a:tc>
                  <a:txBody>
                    <a:bodyPr/>
                    <a:lstStyle/>
                    <a:p>
                      <a:pPr algn="ctr"/>
                      <a:r>
                        <a:rPr lang="en-US" sz="2000" b="1" spc="20" baseline="0" dirty="0" smtClean="0">
                          <a:solidFill>
                            <a:schemeClr val="tx1"/>
                          </a:solidFill>
                          <a:latin typeface="Calibri" pitchFamily="34" charset="0"/>
                        </a:rPr>
                        <a:t>T3</a:t>
                      </a:r>
                      <a:endParaRPr lang="en-US" sz="2000" b="1" spc="20" baseline="0" dirty="0">
                        <a:solidFill>
                          <a:schemeClr val="tx1"/>
                        </a:solidFill>
                        <a:latin typeface="Calibri" pitchFamily="34" charset="0"/>
                      </a:endParaRPr>
                    </a:p>
                  </a:txBody>
                  <a:tcPr/>
                </a:tc>
                <a:tc>
                  <a:txBody>
                    <a:bodyPr/>
                    <a:lstStyle/>
                    <a:p>
                      <a:r>
                        <a:rPr lang="en-US" sz="2000" spc="20" baseline="0" dirty="0" smtClean="0">
                          <a:solidFill>
                            <a:schemeClr val="tx1"/>
                          </a:solidFill>
                          <a:latin typeface="Calibri" pitchFamily="34" charset="0"/>
                        </a:rPr>
                        <a:t>Team performance  (i.e., presentation grades)</a:t>
                      </a:r>
                      <a:endParaRPr lang="en-US" sz="2000" spc="20" baseline="0" dirty="0">
                        <a:solidFill>
                          <a:schemeClr val="tx1"/>
                        </a:solidFill>
                        <a:latin typeface="Calibri" pitchFamily="34" charset="0"/>
                      </a:endParaRPr>
                    </a:p>
                  </a:txBody>
                  <a:tcPr/>
                </a:tc>
              </a:tr>
              <a:tr h="744315">
                <a:tc>
                  <a:txBody>
                    <a:bodyPr/>
                    <a:lstStyle/>
                    <a:p>
                      <a:pPr algn="ctr"/>
                      <a:r>
                        <a:rPr lang="en-US" sz="2000" b="1" spc="20" baseline="0" dirty="0" smtClean="0">
                          <a:solidFill>
                            <a:schemeClr val="tx1"/>
                          </a:solidFill>
                          <a:latin typeface="Calibri" pitchFamily="34" charset="0"/>
                        </a:rPr>
                        <a:t>T4</a:t>
                      </a:r>
                      <a:endParaRPr lang="en-US" sz="2000" b="1" spc="20" baseline="0" dirty="0">
                        <a:solidFill>
                          <a:schemeClr val="tx1"/>
                        </a:solidFill>
                        <a:latin typeface="Calibri" pitchFamily="34" charset="0"/>
                      </a:endParaRPr>
                    </a:p>
                  </a:txBody>
                  <a:tcPr/>
                </a:tc>
                <a:tc>
                  <a:txBody>
                    <a:bodyPr/>
                    <a:lstStyle/>
                    <a:p>
                      <a:r>
                        <a:rPr lang="en-US" sz="2000" spc="20" baseline="0" dirty="0" smtClean="0">
                          <a:solidFill>
                            <a:schemeClr val="tx1"/>
                          </a:solidFill>
                          <a:latin typeface="Calibri" pitchFamily="34" charset="0"/>
                        </a:rPr>
                        <a:t>(1) Norm clarity, (2) Degree of virtual communication, and (3) Relationship Conflict </a:t>
                      </a:r>
                      <a:endParaRPr lang="en-US" sz="2000" spc="20" baseline="0" dirty="0">
                        <a:solidFill>
                          <a:schemeClr val="tx1"/>
                        </a:solidFill>
                        <a:latin typeface="Calibri" pitchFamily="34" charset="0"/>
                      </a:endParaRPr>
                    </a:p>
                  </a:txBody>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
          </p:nvPr>
        </p:nvGraphicFramePr>
        <p:xfrm>
          <a:off x="228600" y="152400"/>
          <a:ext cx="8610600" cy="6507801"/>
        </p:xfrm>
        <a:graphic>
          <a:graphicData uri="http://schemas.openxmlformats.org/drawingml/2006/table">
            <a:tbl>
              <a:tblPr firstRow="1" bandRow="1">
                <a:tableStyleId>{5C22544A-7EE6-4342-B048-85BDC9FD1C3A}</a:tableStyleId>
              </a:tblPr>
              <a:tblGrid>
                <a:gridCol w="1946745"/>
                <a:gridCol w="6663855"/>
              </a:tblGrid>
              <a:tr h="411923">
                <a:tc gridSpan="2">
                  <a:txBody>
                    <a:bodyPr/>
                    <a:lstStyle/>
                    <a:p>
                      <a:pPr algn="ctr"/>
                      <a:r>
                        <a:rPr kumimoji="0" lang="en-US" sz="2300" b="1" kern="1200" baseline="0" dirty="0" smtClean="0">
                          <a:solidFill>
                            <a:schemeClr val="tx1"/>
                          </a:solidFill>
                          <a:latin typeface="Arial" pitchFamily="34" charset="0"/>
                          <a:ea typeface="+mn-ea"/>
                          <a:cs typeface="Arial" pitchFamily="34" charset="0"/>
                        </a:rPr>
                        <a:t>Measures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kumimoji="0" lang="en-US" sz="2000" b="1" kern="1200" baseline="0" dirty="0" smtClean="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97099">
                <a:tc>
                  <a:txBody>
                    <a:bodyPr/>
                    <a:lstStyle/>
                    <a:p>
                      <a:pPr algn="ctr"/>
                      <a:r>
                        <a:rPr lang="en-US" sz="1800" b="1" dirty="0" smtClean="0">
                          <a:solidFill>
                            <a:schemeClr val="tx1"/>
                          </a:solidFill>
                          <a:latin typeface="Calibri" pitchFamily="34" charset="0"/>
                        </a:rPr>
                        <a:t>Team Collectivism</a:t>
                      </a:r>
                      <a:endParaRPr lang="en-US" sz="1800" b="1"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40000"/>
                        <a:alpha val="60000"/>
                      </a:schemeClr>
                    </a:solidFill>
                  </a:tcPr>
                </a:tc>
                <a:tc>
                  <a:txBody>
                    <a:bodyPr/>
                    <a:lstStyle/>
                    <a:p>
                      <a:r>
                        <a:rPr kumimoji="0" lang="en-US" sz="1800" b="0" kern="1200" dirty="0" smtClean="0">
                          <a:solidFill>
                            <a:schemeClr val="dk1"/>
                          </a:solidFill>
                          <a:latin typeface="Calibri" pitchFamily="34" charset="0"/>
                          <a:ea typeface="+mn-ea"/>
                          <a:cs typeface="+mn-cs"/>
                        </a:rPr>
                        <a:t>“Group success is more important than individual success” (</a:t>
                      </a:r>
                      <a:r>
                        <a:rPr kumimoji="0" lang="en-US" sz="1800" b="0" kern="1200" dirty="0" err="1" smtClean="0">
                          <a:solidFill>
                            <a:schemeClr val="dk1"/>
                          </a:solidFill>
                          <a:latin typeface="Calibri" pitchFamily="34" charset="0"/>
                          <a:ea typeface="+mn-ea"/>
                          <a:cs typeface="+mn-cs"/>
                        </a:rPr>
                        <a:t>Dorfman</a:t>
                      </a:r>
                      <a:r>
                        <a:rPr kumimoji="0" lang="en-US" sz="1800" b="0" kern="1200" dirty="0" smtClean="0">
                          <a:solidFill>
                            <a:schemeClr val="dk1"/>
                          </a:solidFill>
                          <a:latin typeface="Calibri" pitchFamily="34" charset="0"/>
                          <a:ea typeface="+mn-ea"/>
                          <a:cs typeface="+mn-cs"/>
                        </a:rPr>
                        <a:t> and Howell, 1988).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40000"/>
                        <a:alpha val="60000"/>
                      </a:schemeClr>
                    </a:solidFill>
                  </a:tcPr>
                </a:tc>
              </a:tr>
              <a:tr h="712942">
                <a:tc>
                  <a:txBody>
                    <a:bodyPr/>
                    <a:lstStyle/>
                    <a:p>
                      <a:pPr algn="ctr"/>
                      <a:r>
                        <a:rPr lang="en-US" sz="1800" b="1" dirty="0" smtClean="0">
                          <a:solidFill>
                            <a:schemeClr val="tx1"/>
                          </a:solidFill>
                          <a:latin typeface="Calibri" pitchFamily="34" charset="0"/>
                        </a:rPr>
                        <a:t>Team Uncertainty Avoidance</a:t>
                      </a:r>
                      <a:endParaRPr lang="en-US" sz="1800" b="1"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E9E7">
                        <a:alpha val="60000"/>
                      </a:srgbClr>
                    </a:solidFill>
                  </a:tcPr>
                </a:tc>
                <a:tc>
                  <a:txBody>
                    <a:bodyPr/>
                    <a:lstStyle/>
                    <a:p>
                      <a:r>
                        <a:rPr kumimoji="0" lang="en-US" sz="1800" b="0" kern="1200" dirty="0" smtClean="0">
                          <a:solidFill>
                            <a:schemeClr val="dk1"/>
                          </a:solidFill>
                          <a:latin typeface="Calibri" pitchFamily="34" charset="0"/>
                          <a:ea typeface="+mn-ea"/>
                          <a:cs typeface="+mn-cs"/>
                        </a:rPr>
                        <a:t>“Rules and regulations are important because they inform employees what the organization expects of them” (</a:t>
                      </a:r>
                      <a:r>
                        <a:rPr kumimoji="0" lang="en-US" sz="1800" b="0" kern="1200" dirty="0" err="1" smtClean="0">
                          <a:solidFill>
                            <a:schemeClr val="dk1"/>
                          </a:solidFill>
                          <a:latin typeface="Calibri" pitchFamily="34" charset="0"/>
                          <a:ea typeface="+mn-ea"/>
                          <a:cs typeface="+mn-cs"/>
                        </a:rPr>
                        <a:t>Dorfman</a:t>
                      </a:r>
                      <a:r>
                        <a:rPr kumimoji="0" lang="en-US" sz="1800" b="0" kern="1200" dirty="0" smtClean="0">
                          <a:solidFill>
                            <a:schemeClr val="dk1"/>
                          </a:solidFill>
                          <a:latin typeface="Calibri" pitchFamily="34" charset="0"/>
                          <a:ea typeface="+mn-ea"/>
                          <a:cs typeface="+mn-cs"/>
                        </a:rPr>
                        <a:t> and Howell, 1988).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E9E7">
                        <a:alpha val="60000"/>
                      </a:srgbClr>
                    </a:solidFill>
                  </a:tcPr>
                </a:tc>
              </a:tr>
              <a:tr h="1045649">
                <a:tc>
                  <a:txBody>
                    <a:bodyPr/>
                    <a:lstStyle/>
                    <a:p>
                      <a:pPr algn="ctr"/>
                      <a:r>
                        <a:rPr lang="en-US" sz="1800" b="1" dirty="0" smtClean="0">
                          <a:solidFill>
                            <a:schemeClr val="tx1"/>
                          </a:solidFill>
                          <a:latin typeface="Calibri" pitchFamily="34" charset="0"/>
                        </a:rPr>
                        <a:t>Team Norm</a:t>
                      </a:r>
                      <a:r>
                        <a:rPr lang="en-US" sz="1800" b="1" baseline="0" dirty="0" smtClean="0">
                          <a:solidFill>
                            <a:schemeClr val="tx1"/>
                          </a:solidFill>
                          <a:latin typeface="Calibri" pitchFamily="34" charset="0"/>
                        </a:rPr>
                        <a:t> Clarity</a:t>
                      </a:r>
                      <a:endParaRPr lang="en-US" sz="1800" b="1"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60000"/>
                      </a:schemeClr>
                    </a:solidFill>
                  </a:tcPr>
                </a:tc>
                <a:tc>
                  <a:txBody>
                    <a:bodyPr/>
                    <a:lstStyle/>
                    <a:p>
                      <a:r>
                        <a:rPr kumimoji="0" lang="en-US" sz="1800" b="0" kern="1200" dirty="0" smtClean="0">
                          <a:solidFill>
                            <a:schemeClr val="dk1"/>
                          </a:solidFill>
                          <a:latin typeface="Calibri" pitchFamily="34" charset="0"/>
                          <a:ea typeface="+mn-ea"/>
                          <a:cs typeface="+mn-cs"/>
                        </a:rPr>
                        <a:t>“It is clear what is-and what is not-acceptable member behavior in this team.” (</a:t>
                      </a:r>
                      <a:r>
                        <a:rPr kumimoji="0" lang="en-US" sz="1800" b="0" kern="1200" dirty="0" err="1" smtClean="0">
                          <a:solidFill>
                            <a:schemeClr val="dk1"/>
                          </a:solidFill>
                          <a:latin typeface="Calibri" pitchFamily="34" charset="0"/>
                          <a:ea typeface="+mn-ea"/>
                          <a:cs typeface="+mn-cs"/>
                        </a:rPr>
                        <a:t>Wageman</a:t>
                      </a:r>
                      <a:r>
                        <a:rPr kumimoji="0" lang="en-US" sz="1800" b="0" kern="1200" dirty="0" smtClean="0">
                          <a:solidFill>
                            <a:schemeClr val="dk1"/>
                          </a:solidFill>
                          <a:latin typeface="Calibri" pitchFamily="34" charset="0"/>
                          <a:ea typeface="+mn-ea"/>
                          <a:cs typeface="+mn-cs"/>
                        </a:rPr>
                        <a:t>, </a:t>
                      </a:r>
                      <a:r>
                        <a:rPr kumimoji="0" lang="en-US" sz="1800" b="0" kern="1200" dirty="0" err="1" smtClean="0">
                          <a:solidFill>
                            <a:schemeClr val="dk1"/>
                          </a:solidFill>
                          <a:latin typeface="Calibri" pitchFamily="34" charset="0"/>
                          <a:ea typeface="+mn-ea"/>
                          <a:cs typeface="+mn-cs"/>
                        </a:rPr>
                        <a:t>Hackman</a:t>
                      </a:r>
                      <a:r>
                        <a:rPr kumimoji="0" lang="en-US" sz="1800" b="0" kern="1200" dirty="0" smtClean="0">
                          <a:solidFill>
                            <a:schemeClr val="dk1"/>
                          </a:solidFill>
                          <a:latin typeface="Calibri" pitchFamily="34" charset="0"/>
                          <a:ea typeface="+mn-ea"/>
                          <a:cs typeface="+mn-cs"/>
                        </a:rPr>
                        <a:t>, and Lehman, 2005).</a:t>
                      </a:r>
                    </a:p>
                    <a:p>
                      <a:endParaRPr kumimoji="0" lang="en-US" sz="1800" b="0" kern="1200" dirty="0">
                        <a:solidFill>
                          <a:schemeClr val="dk1"/>
                        </a:solidFill>
                        <a:latin typeface="Calibri" pitchFamily="34" charset="0"/>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800" b="0" kern="1200" dirty="0" smtClean="0">
                          <a:solidFill>
                            <a:schemeClr val="dk1"/>
                          </a:solidFill>
                          <a:latin typeface="Calibri" pitchFamily="34" charset="0"/>
                          <a:ea typeface="+mn-ea"/>
                          <a:cs typeface="+mn-cs"/>
                        </a:rPr>
                        <a:t>Mean r</a:t>
                      </a:r>
                      <a:r>
                        <a:rPr kumimoji="0" lang="en-US" sz="1800" b="0" kern="1200" baseline="-25000" dirty="0" smtClean="0">
                          <a:solidFill>
                            <a:schemeClr val="dk1"/>
                          </a:solidFill>
                          <a:latin typeface="Calibri" pitchFamily="34" charset="0"/>
                          <a:ea typeface="+mn-ea"/>
                          <a:cs typeface="+mn-cs"/>
                        </a:rPr>
                        <a:t>wg</a:t>
                      </a:r>
                      <a:r>
                        <a:rPr kumimoji="0" lang="en-US" sz="1800" b="0" kern="1200" dirty="0" smtClean="0">
                          <a:solidFill>
                            <a:schemeClr val="dk1"/>
                          </a:solidFill>
                          <a:latin typeface="Calibri" pitchFamily="34" charset="0"/>
                          <a:ea typeface="+mn-ea"/>
                          <a:cs typeface="+mn-cs"/>
                        </a:rPr>
                        <a:t> = .80, ICC(1) = .51 (F = 4.17; p &lt; .001), ICC(2) = .76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60000"/>
                      </a:schemeClr>
                    </a:solidFill>
                  </a:tcPr>
                </a:tc>
              </a:tr>
              <a:tr h="942387">
                <a:tc>
                  <a:txBody>
                    <a:bodyPr/>
                    <a:lstStyle/>
                    <a:p>
                      <a:pPr algn="ctr"/>
                      <a:r>
                        <a:rPr lang="en-US" sz="1800" b="1" dirty="0" smtClean="0">
                          <a:solidFill>
                            <a:schemeClr val="tx1"/>
                          </a:solidFill>
                          <a:latin typeface="Calibri" pitchFamily="34" charset="0"/>
                        </a:rPr>
                        <a:t>Relationship Conflict</a:t>
                      </a:r>
                      <a:endParaRPr lang="en-US" sz="1800" b="1"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E9E7">
                        <a:alpha val="60000"/>
                      </a:srgbClr>
                    </a:solidFill>
                  </a:tcPr>
                </a:tc>
                <a:tc>
                  <a:txBody>
                    <a:bodyPr/>
                    <a:lstStyle/>
                    <a:p>
                      <a:r>
                        <a:rPr kumimoji="0" lang="en-US" sz="1800" b="0" kern="1200" dirty="0" smtClean="0">
                          <a:solidFill>
                            <a:schemeClr val="dk1"/>
                          </a:solidFill>
                          <a:latin typeface="Calibri" pitchFamily="34" charset="0"/>
                          <a:ea typeface="+mn-ea"/>
                          <a:cs typeface="+mn-cs"/>
                        </a:rPr>
                        <a:t>“How much friction was there among members?” (</a:t>
                      </a:r>
                      <a:r>
                        <a:rPr kumimoji="0" lang="en-US" sz="1800" b="0" kern="1200" dirty="0" err="1" smtClean="0">
                          <a:solidFill>
                            <a:schemeClr val="dk1"/>
                          </a:solidFill>
                          <a:latin typeface="Calibri" pitchFamily="34" charset="0"/>
                          <a:ea typeface="+mn-ea"/>
                          <a:cs typeface="+mn-cs"/>
                        </a:rPr>
                        <a:t>Jehn</a:t>
                      </a:r>
                      <a:r>
                        <a:rPr kumimoji="0" lang="en-US" sz="1800" b="0" kern="1200" dirty="0" smtClean="0">
                          <a:solidFill>
                            <a:schemeClr val="dk1"/>
                          </a:solidFill>
                          <a:latin typeface="Calibri" pitchFamily="34" charset="0"/>
                          <a:ea typeface="+mn-ea"/>
                          <a:cs typeface="+mn-cs"/>
                        </a:rPr>
                        <a:t>, 1995).</a:t>
                      </a:r>
                      <a:endParaRPr kumimoji="0" lang="en-US" sz="1800" b="0" kern="1200" dirty="0">
                        <a:solidFill>
                          <a:schemeClr val="dk1"/>
                        </a:solidFill>
                        <a:latin typeface="Calibri" pitchFamily="34" charset="0"/>
                        <a:ea typeface="+mn-ea"/>
                        <a:cs typeface="+mn-cs"/>
                      </a:endParaRPr>
                    </a:p>
                    <a:p>
                      <a:endParaRPr lang="en-US" sz="1800" dirty="0" smtClean="0">
                        <a:latin typeface="Calibri" pitchFamily="34" charset="0"/>
                        <a:cs typeface="Arial" pitchFamily="34" charset="0"/>
                      </a:endParaRPr>
                    </a:p>
                    <a:p>
                      <a:r>
                        <a:rPr lang="en-US" sz="1800" dirty="0" smtClean="0">
                          <a:latin typeface="Calibri" pitchFamily="34" charset="0"/>
                          <a:cs typeface="Arial" pitchFamily="34" charset="0"/>
                        </a:rPr>
                        <a:t>Mean r</a:t>
                      </a:r>
                      <a:r>
                        <a:rPr lang="en-US" sz="1800" baseline="-25000" dirty="0" smtClean="0">
                          <a:latin typeface="Calibri" pitchFamily="34" charset="0"/>
                          <a:cs typeface="Arial" pitchFamily="34" charset="0"/>
                        </a:rPr>
                        <a:t>wg</a:t>
                      </a:r>
                      <a:r>
                        <a:rPr lang="en-US" sz="1800" dirty="0" smtClean="0">
                          <a:latin typeface="Calibri" pitchFamily="34" charset="0"/>
                          <a:cs typeface="Arial" pitchFamily="34" charset="0"/>
                        </a:rPr>
                        <a:t> = .86, ICC(1) = .33 (F = 2.92; p &lt; .001), ICC(2) = .66</a:t>
                      </a:r>
                      <a:endParaRPr lang="en-US" sz="1800" dirty="0">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E9E7">
                        <a:alpha val="60000"/>
                      </a:srgbClr>
                    </a:solidFill>
                  </a:tcPr>
                </a:tc>
              </a:tr>
              <a:tr h="1219200">
                <a:tc>
                  <a:txBody>
                    <a:bodyPr/>
                    <a:lstStyle/>
                    <a:p>
                      <a:pPr algn="ctr"/>
                      <a:r>
                        <a:rPr lang="en-US" sz="1800" b="1" dirty="0" smtClean="0">
                          <a:solidFill>
                            <a:schemeClr val="tx1"/>
                          </a:solidFill>
                          <a:latin typeface="Calibri" pitchFamily="34" charset="0"/>
                        </a:rPr>
                        <a:t>Degree of Virtual</a:t>
                      </a:r>
                      <a:r>
                        <a:rPr lang="en-US" sz="1800" b="1" baseline="0" dirty="0" smtClean="0">
                          <a:solidFill>
                            <a:schemeClr val="tx1"/>
                          </a:solidFill>
                          <a:latin typeface="Calibri" pitchFamily="34" charset="0"/>
                        </a:rPr>
                        <a:t> Communication</a:t>
                      </a:r>
                      <a:endParaRPr lang="en-US" sz="1800" b="1"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60000"/>
                      </a:schemeClr>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Calibri" pitchFamily="34" charset="0"/>
                          <a:cs typeface="Arial" pitchFamily="34" charset="0"/>
                        </a:rPr>
                        <a:t>Percent of team interaction using non </a:t>
                      </a:r>
                      <a:r>
                        <a:rPr kumimoji="0" lang="en-US" sz="1800" kern="1200" dirty="0" smtClean="0">
                          <a:solidFill>
                            <a:schemeClr val="dk1"/>
                          </a:solidFill>
                          <a:latin typeface="Calibri" pitchFamily="34" charset="0"/>
                          <a:ea typeface="+mn-ea"/>
                          <a:cs typeface="Arial" pitchFamily="34" charset="0"/>
                        </a:rPr>
                        <a:t>face-to-face communication. Varied between 13% and 73%, with a mean of 44%</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800" dirty="0" smtClean="0">
                        <a:latin typeface="Calibri" pitchFamily="34" charset="0"/>
                        <a:cs typeface="Arial" pitchFamily="34" charset="0"/>
                      </a:endParaRPr>
                    </a:p>
                    <a:p>
                      <a:r>
                        <a:rPr lang="en-US" sz="1800" dirty="0" smtClean="0">
                          <a:latin typeface="Calibri" pitchFamily="34" charset="0"/>
                          <a:cs typeface="Arial" pitchFamily="34" charset="0"/>
                        </a:rPr>
                        <a:t>ICC(1) = .34 (F = 3.05; p &lt; .001), ICC(2) = .67</a:t>
                      </a:r>
                      <a:endParaRPr lang="en-US" sz="1800" dirty="0">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60000"/>
                      </a:schemeClr>
                    </a:solidFill>
                  </a:tcPr>
                </a:tc>
              </a:tr>
              <a:tr h="584066">
                <a:tc>
                  <a:txBody>
                    <a:bodyPr/>
                    <a:lstStyle/>
                    <a:p>
                      <a:pPr algn="ctr"/>
                      <a:r>
                        <a:rPr lang="en-US" sz="1800" b="1" dirty="0" smtClean="0">
                          <a:solidFill>
                            <a:schemeClr val="tx1"/>
                          </a:solidFill>
                          <a:latin typeface="Calibri" pitchFamily="34" charset="0"/>
                        </a:rPr>
                        <a:t>Team Domain Knowledge</a:t>
                      </a:r>
                      <a:endParaRPr lang="en-US" sz="1800" b="1"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E9E7">
                        <a:alpha val="60000"/>
                      </a:srgbClr>
                    </a:solidFill>
                  </a:tcPr>
                </a:tc>
                <a:tc>
                  <a:txBody>
                    <a:bodyPr/>
                    <a:lstStyle/>
                    <a:p>
                      <a:r>
                        <a:rPr lang="en-US" sz="1800" dirty="0" smtClean="0">
                          <a:latin typeface="Calibri" pitchFamily="34" charset="0"/>
                        </a:rPr>
                        <a:t>Midterm grades.</a:t>
                      </a:r>
                      <a:endParaRPr lang="en-US" sz="1800" dirty="0">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7E9E7">
                        <a:alpha val="60000"/>
                      </a:srgbClr>
                    </a:solidFill>
                  </a:tcPr>
                </a:tc>
              </a:tr>
              <a:tr h="6654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tx1"/>
                          </a:solidFill>
                          <a:latin typeface="Calibri" pitchFamily="34" charset="0"/>
                        </a:rPr>
                        <a:t>Team Performance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Calibri" pitchFamily="34" charset="0"/>
                          <a:cs typeface="Arial" pitchFamily="34" charset="0"/>
                        </a:rPr>
                        <a:t>Team project grades.</a:t>
                      </a:r>
                      <a:r>
                        <a:rPr lang="en-US" sz="1800" baseline="0" dirty="0" smtClean="0">
                          <a:latin typeface="Calibri" pitchFamily="34" charset="0"/>
                          <a:cs typeface="+mn-cs"/>
                        </a:rPr>
                        <a:t> Each team was rated by 4 TAs (i.e., consensus approach to aggregation).</a:t>
                      </a:r>
                      <a:endParaRPr lang="en-US" sz="1800" dirty="0" smtClean="0">
                        <a:latin typeface="Calibri"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alpha val="60000"/>
                      </a:schemeClr>
                    </a:solidFill>
                  </a:tcPr>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52400"/>
            <a:ext cx="7772400" cy="868362"/>
          </a:xfrm>
        </p:spPr>
        <p:txBody>
          <a:bodyPr>
            <a:normAutofit/>
          </a:bodyPr>
          <a:lstStyle/>
          <a:p>
            <a:r>
              <a:rPr lang="en-US" sz="3200" b="1" dirty="0" smtClean="0">
                <a:solidFill>
                  <a:schemeClr val="tx1"/>
                </a:solidFill>
                <a:latin typeface="Arial" pitchFamily="34" charset="0"/>
                <a:cs typeface="Arial" pitchFamily="34" charset="0"/>
              </a:rPr>
              <a:t>Results</a:t>
            </a:r>
            <a:endParaRPr lang="en-US" sz="3200" b="1" dirty="0">
              <a:solidFill>
                <a:schemeClr val="tx1"/>
              </a:solidFill>
            </a:endParaRPr>
          </a:p>
        </p:txBody>
      </p:sp>
      <p:sp>
        <p:nvSpPr>
          <p:cNvPr id="5" name="Rounded Rectangle 4"/>
          <p:cNvSpPr/>
          <p:nvPr/>
        </p:nvSpPr>
        <p:spPr>
          <a:xfrm>
            <a:off x="7162800" y="2895600"/>
            <a:ext cx="1828800" cy="838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Team Performance</a:t>
            </a:r>
            <a:endParaRPr lang="en-US" b="1" dirty="0">
              <a:solidFill>
                <a:schemeClr val="tx1"/>
              </a:solidFill>
            </a:endParaRPr>
          </a:p>
        </p:txBody>
      </p:sp>
      <p:sp>
        <p:nvSpPr>
          <p:cNvPr id="6" name="Rounded Rectangle 5"/>
          <p:cNvSpPr/>
          <p:nvPr/>
        </p:nvSpPr>
        <p:spPr>
          <a:xfrm>
            <a:off x="3505200" y="1295400"/>
            <a:ext cx="1981200" cy="838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Degree of  Virtual Communication</a:t>
            </a:r>
            <a:endParaRPr lang="en-US" b="1" dirty="0">
              <a:solidFill>
                <a:schemeClr val="tx1"/>
              </a:solidFill>
            </a:endParaRPr>
          </a:p>
        </p:txBody>
      </p:sp>
      <p:sp>
        <p:nvSpPr>
          <p:cNvPr id="7" name="Rounded Rectangle 6"/>
          <p:cNvSpPr/>
          <p:nvPr/>
        </p:nvSpPr>
        <p:spPr>
          <a:xfrm>
            <a:off x="4800600" y="2895600"/>
            <a:ext cx="1676400" cy="838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Relationship Conflict</a:t>
            </a:r>
            <a:endParaRPr lang="en-US" b="1" dirty="0">
              <a:solidFill>
                <a:schemeClr val="tx1"/>
              </a:solidFill>
            </a:endParaRPr>
          </a:p>
        </p:txBody>
      </p:sp>
      <p:sp>
        <p:nvSpPr>
          <p:cNvPr id="8" name="Rounded Rectangle 7"/>
          <p:cNvSpPr/>
          <p:nvPr/>
        </p:nvSpPr>
        <p:spPr>
          <a:xfrm>
            <a:off x="2590800" y="2895600"/>
            <a:ext cx="1600200" cy="838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Norm Clarity</a:t>
            </a:r>
            <a:endParaRPr lang="en-US" b="1" dirty="0">
              <a:solidFill>
                <a:schemeClr val="tx1"/>
              </a:solidFill>
            </a:endParaRPr>
          </a:p>
        </p:txBody>
      </p:sp>
      <p:sp>
        <p:nvSpPr>
          <p:cNvPr id="9" name="Rounded Rectangle 8"/>
          <p:cNvSpPr/>
          <p:nvPr/>
        </p:nvSpPr>
        <p:spPr>
          <a:xfrm>
            <a:off x="152400" y="1752600"/>
            <a:ext cx="2057400" cy="990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smtClean="0">
                <a:solidFill>
                  <a:schemeClr val="tx1"/>
                </a:solidFill>
              </a:rPr>
              <a:t>Team Collectivism</a:t>
            </a:r>
            <a:endParaRPr lang="en-US" dirty="0">
              <a:solidFill>
                <a:schemeClr val="tx1"/>
              </a:solidFill>
            </a:endParaRPr>
          </a:p>
        </p:txBody>
      </p:sp>
      <p:sp>
        <p:nvSpPr>
          <p:cNvPr id="10" name="Rounded Rectangle 9"/>
          <p:cNvSpPr/>
          <p:nvPr/>
        </p:nvSpPr>
        <p:spPr>
          <a:xfrm>
            <a:off x="152400" y="3733800"/>
            <a:ext cx="2057400" cy="990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b="1" dirty="0" smtClean="0">
                <a:solidFill>
                  <a:schemeClr val="tx1"/>
                </a:solidFill>
              </a:rPr>
              <a:t>Team Uncertainty Avoidance</a:t>
            </a:r>
            <a:endParaRPr lang="en-US" dirty="0">
              <a:solidFill>
                <a:schemeClr val="tx1"/>
              </a:solidFill>
            </a:endParaRPr>
          </a:p>
        </p:txBody>
      </p:sp>
      <p:cxnSp>
        <p:nvCxnSpPr>
          <p:cNvPr id="12" name="Straight Arrow Connector 11"/>
          <p:cNvCxnSpPr/>
          <p:nvPr/>
        </p:nvCxnSpPr>
        <p:spPr>
          <a:xfrm>
            <a:off x="2209800" y="2286000"/>
            <a:ext cx="304800" cy="10287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781800" y="2133600"/>
            <a:ext cx="0" cy="1143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209800" y="3810000"/>
            <a:ext cx="6858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lumMod val="75000"/>
                    <a:lumOff val="25000"/>
                  </a:schemeClr>
                </a:solidFill>
                <a:latin typeface="Arial" pitchFamily="34" charset="0"/>
                <a:cs typeface="Arial" pitchFamily="34" charset="0"/>
              </a:rPr>
              <a:t>.58*</a:t>
            </a:r>
            <a:endParaRPr lang="en-US" sz="1600" b="1" dirty="0">
              <a:solidFill>
                <a:schemeClr val="tx1">
                  <a:lumMod val="75000"/>
                  <a:lumOff val="25000"/>
                </a:schemeClr>
              </a:solidFill>
              <a:latin typeface="Arial" pitchFamily="34" charset="0"/>
              <a:cs typeface="Arial" pitchFamily="34" charset="0"/>
            </a:endParaRPr>
          </a:p>
        </p:txBody>
      </p:sp>
      <p:sp>
        <p:nvSpPr>
          <p:cNvPr id="21" name="Rounded Rectangle 20"/>
          <p:cNvSpPr/>
          <p:nvPr/>
        </p:nvSpPr>
        <p:spPr>
          <a:xfrm>
            <a:off x="4038600" y="3505200"/>
            <a:ext cx="8382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lumMod val="75000"/>
                    <a:lumOff val="25000"/>
                  </a:schemeClr>
                </a:solidFill>
                <a:latin typeface="Arial" pitchFamily="34" charset="0"/>
                <a:cs typeface="Arial" pitchFamily="34" charset="0"/>
              </a:rPr>
              <a:t>-.74***</a:t>
            </a:r>
            <a:endParaRPr lang="en-US" sz="1600" b="1" dirty="0">
              <a:solidFill>
                <a:schemeClr val="tx1">
                  <a:lumMod val="75000"/>
                  <a:lumOff val="25000"/>
                </a:schemeClr>
              </a:solidFill>
              <a:latin typeface="Arial" pitchFamily="34" charset="0"/>
              <a:cs typeface="Arial" pitchFamily="34" charset="0"/>
            </a:endParaRPr>
          </a:p>
        </p:txBody>
      </p:sp>
      <p:sp>
        <p:nvSpPr>
          <p:cNvPr id="23" name="Rounded Rectangle 22"/>
          <p:cNvSpPr/>
          <p:nvPr/>
        </p:nvSpPr>
        <p:spPr>
          <a:xfrm>
            <a:off x="6781800" y="2362200"/>
            <a:ext cx="7620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lumMod val="75000"/>
                    <a:lumOff val="25000"/>
                  </a:schemeClr>
                </a:solidFill>
                <a:latin typeface="Arial" pitchFamily="34" charset="0"/>
                <a:cs typeface="Arial" pitchFamily="34" charset="0"/>
              </a:rPr>
              <a:t>-.22**</a:t>
            </a:r>
            <a:endParaRPr lang="en-US" sz="1600" b="1" dirty="0">
              <a:solidFill>
                <a:schemeClr val="tx1">
                  <a:lumMod val="75000"/>
                  <a:lumOff val="25000"/>
                </a:schemeClr>
              </a:solidFill>
              <a:latin typeface="Arial" pitchFamily="34" charset="0"/>
              <a:cs typeface="Arial" pitchFamily="34" charset="0"/>
            </a:endParaRPr>
          </a:p>
        </p:txBody>
      </p:sp>
      <p:sp>
        <p:nvSpPr>
          <p:cNvPr id="24" name="Rounded Rectangle 23"/>
          <p:cNvSpPr/>
          <p:nvPr/>
        </p:nvSpPr>
        <p:spPr>
          <a:xfrm>
            <a:off x="4343400" y="2362200"/>
            <a:ext cx="8382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lumMod val="75000"/>
                    <a:lumOff val="25000"/>
                  </a:schemeClr>
                </a:solidFill>
                <a:latin typeface="Arial" pitchFamily="34" charset="0"/>
                <a:cs typeface="Arial" pitchFamily="34" charset="0"/>
              </a:rPr>
              <a:t>-.03*</a:t>
            </a:r>
            <a:endParaRPr lang="en-US" sz="1600" b="1" dirty="0">
              <a:solidFill>
                <a:schemeClr val="tx1">
                  <a:lumMod val="75000"/>
                  <a:lumOff val="25000"/>
                </a:schemeClr>
              </a:solidFill>
              <a:latin typeface="Arial" pitchFamily="34" charset="0"/>
              <a:cs typeface="Arial" pitchFamily="34" charset="0"/>
            </a:endParaRPr>
          </a:p>
        </p:txBody>
      </p:sp>
      <p:cxnSp>
        <p:nvCxnSpPr>
          <p:cNvPr id="36" name="Straight Arrow Connector 35"/>
          <p:cNvCxnSpPr/>
          <p:nvPr/>
        </p:nvCxnSpPr>
        <p:spPr>
          <a:xfrm>
            <a:off x="6477000" y="3276600"/>
            <a:ext cx="6858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5791200" y="1295400"/>
            <a:ext cx="1981200" cy="838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Team Domain Knowledge</a:t>
            </a:r>
            <a:endParaRPr lang="en-US" b="1" dirty="0">
              <a:solidFill>
                <a:schemeClr val="tx1"/>
              </a:solidFill>
            </a:endParaRPr>
          </a:p>
        </p:txBody>
      </p:sp>
      <p:cxnSp>
        <p:nvCxnSpPr>
          <p:cNvPr id="45" name="Straight Arrow Connector 44"/>
          <p:cNvCxnSpPr>
            <a:stCxn id="10" idx="3"/>
          </p:cNvCxnSpPr>
          <p:nvPr/>
        </p:nvCxnSpPr>
        <p:spPr>
          <a:xfrm flipV="1">
            <a:off x="2209800" y="3352800"/>
            <a:ext cx="304800" cy="8763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495800" y="2133600"/>
            <a:ext cx="0" cy="1066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4191000" y="3276600"/>
            <a:ext cx="6096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2209800" y="2286000"/>
            <a:ext cx="838200" cy="533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lumMod val="75000"/>
                    <a:lumOff val="25000"/>
                  </a:schemeClr>
                </a:solidFill>
                <a:latin typeface="Arial" pitchFamily="34" charset="0"/>
                <a:cs typeface="Arial" pitchFamily="34" charset="0"/>
              </a:rPr>
              <a:t>.81***</a:t>
            </a:r>
            <a:endParaRPr lang="en-US" sz="1600" b="1" dirty="0">
              <a:solidFill>
                <a:schemeClr val="tx1">
                  <a:lumMod val="75000"/>
                  <a:lumOff val="25000"/>
                </a:schemeClr>
              </a:solidFill>
              <a:latin typeface="Arial" pitchFamily="34" charset="0"/>
              <a:cs typeface="Arial" pitchFamily="34" charset="0"/>
            </a:endParaRPr>
          </a:p>
        </p:txBody>
      </p:sp>
      <p:sp>
        <p:nvSpPr>
          <p:cNvPr id="79" name="Rectangle 78"/>
          <p:cNvSpPr/>
          <p:nvPr/>
        </p:nvSpPr>
        <p:spPr>
          <a:xfrm>
            <a:off x="381000" y="4724400"/>
            <a:ext cx="8534400" cy="16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lvl="4">
              <a:lnSpc>
                <a:spcPct val="115000"/>
              </a:lnSpc>
            </a:pPr>
            <a:r>
              <a:rPr lang="en-US" sz="1700" b="1" i="1" dirty="0" smtClean="0">
                <a:solidFill>
                  <a:schemeClr val="tx1"/>
                </a:solidFill>
                <a:latin typeface="Arial"/>
                <a:ea typeface="맑은 고딕"/>
                <a:cs typeface="Times New Roman"/>
              </a:rPr>
              <a:t>H1 (a-b)</a:t>
            </a:r>
            <a:r>
              <a:rPr lang="en-US" sz="1700" dirty="0" smtClean="0">
                <a:solidFill>
                  <a:schemeClr val="tx1"/>
                </a:solidFill>
                <a:latin typeface="Arial"/>
                <a:ea typeface="맑은 고딕"/>
                <a:cs typeface="Times New Roman"/>
              </a:rPr>
              <a:t>: Supported.</a:t>
            </a:r>
          </a:p>
        </p:txBody>
      </p:sp>
      <p:sp>
        <p:nvSpPr>
          <p:cNvPr id="81" name="Rectangle 80"/>
          <p:cNvSpPr/>
          <p:nvPr/>
        </p:nvSpPr>
        <p:spPr>
          <a:xfrm>
            <a:off x="0" y="4648200"/>
            <a:ext cx="8534400" cy="2209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lvl="4">
              <a:lnSpc>
                <a:spcPct val="115000"/>
              </a:lnSpc>
            </a:pPr>
            <a:r>
              <a:rPr lang="en-US" sz="1700" b="1" i="1" dirty="0" smtClean="0">
                <a:solidFill>
                  <a:schemeClr val="tx1"/>
                </a:solidFill>
                <a:latin typeface="Arial"/>
                <a:ea typeface="맑은 고딕"/>
                <a:cs typeface="Times New Roman"/>
              </a:rPr>
              <a:t>H2 (a-b)</a:t>
            </a:r>
            <a:r>
              <a:rPr lang="en-US" sz="1700" dirty="0" smtClean="0">
                <a:solidFill>
                  <a:schemeClr val="tx1"/>
                </a:solidFill>
                <a:latin typeface="Arial"/>
                <a:ea typeface="맑은 고딕"/>
                <a:cs typeface="Times New Roman"/>
              </a:rPr>
              <a:t>: Supported. </a:t>
            </a:r>
          </a:p>
          <a:p>
            <a:pPr marL="914400" lvl="4">
              <a:lnSpc>
                <a:spcPct val="115000"/>
              </a:lnSpc>
            </a:pPr>
            <a:endParaRPr lang="en-US" sz="1700" dirty="0" smtClean="0">
              <a:solidFill>
                <a:schemeClr val="tx1"/>
              </a:solidFill>
              <a:latin typeface="Arial"/>
              <a:ea typeface="맑은 고딕"/>
              <a:cs typeface="Times New Roman"/>
            </a:endParaRPr>
          </a:p>
          <a:p>
            <a:pPr marL="914400" lvl="4">
              <a:lnSpc>
                <a:spcPct val="115000"/>
              </a:lnSpc>
            </a:pPr>
            <a:r>
              <a:rPr lang="en-US" sz="1700" dirty="0" smtClean="0">
                <a:solidFill>
                  <a:schemeClr val="tx1"/>
                </a:solidFill>
                <a:latin typeface="Arial"/>
                <a:ea typeface="맑은 고딕"/>
                <a:cs typeface="Times New Roman"/>
              </a:rPr>
              <a:t>Indirect effect of Team Collectivism onto Relationship Conflict:</a:t>
            </a:r>
          </a:p>
          <a:p>
            <a:pPr marL="914400" lvl="4">
              <a:lnSpc>
                <a:spcPct val="115000"/>
              </a:lnSpc>
            </a:pPr>
            <a:r>
              <a:rPr lang="en-US" sz="1700" dirty="0" smtClean="0">
                <a:solidFill>
                  <a:schemeClr val="tx1"/>
                </a:solidFill>
                <a:latin typeface="Arial"/>
                <a:ea typeface="맑은 고딕"/>
                <a:cs typeface="Times New Roman"/>
              </a:rPr>
              <a:t>	 </a:t>
            </a:r>
            <a:r>
              <a:rPr lang="en-US" sz="1700" i="1" dirty="0" smtClean="0">
                <a:solidFill>
                  <a:schemeClr val="tx1"/>
                </a:solidFill>
                <a:latin typeface="Arial"/>
                <a:ea typeface="맑은 고딕"/>
                <a:cs typeface="Times New Roman"/>
              </a:rPr>
              <a:t>B</a:t>
            </a:r>
            <a:r>
              <a:rPr lang="en-US" sz="1700" dirty="0" smtClean="0">
                <a:solidFill>
                  <a:schemeClr val="tx1"/>
                </a:solidFill>
                <a:latin typeface="Arial"/>
                <a:ea typeface="맑은 고딕"/>
                <a:cs typeface="Times New Roman"/>
              </a:rPr>
              <a:t> = -.60; C.I. = -1.73, -.06; α = .05</a:t>
            </a:r>
          </a:p>
          <a:p>
            <a:pPr marL="914400" lvl="4">
              <a:lnSpc>
                <a:spcPct val="115000"/>
              </a:lnSpc>
            </a:pPr>
            <a:r>
              <a:rPr lang="en-US" sz="1700" dirty="0" smtClean="0">
                <a:solidFill>
                  <a:schemeClr val="tx1"/>
                </a:solidFill>
                <a:latin typeface="Arial"/>
                <a:ea typeface="맑은 고딕"/>
                <a:cs typeface="Times New Roman"/>
              </a:rPr>
              <a:t>Indirect effect of Team Uncertainty Avoidance onto Relationship Conflict:</a:t>
            </a:r>
          </a:p>
          <a:p>
            <a:pPr marL="914400" lvl="4">
              <a:lnSpc>
                <a:spcPct val="115000"/>
              </a:lnSpc>
            </a:pPr>
            <a:r>
              <a:rPr lang="en-US" sz="1700" dirty="0" smtClean="0">
                <a:solidFill>
                  <a:schemeClr val="tx1"/>
                </a:solidFill>
                <a:latin typeface="Arial"/>
                <a:ea typeface="맑은 고딕"/>
                <a:cs typeface="Times New Roman"/>
              </a:rPr>
              <a:t>	 </a:t>
            </a:r>
            <a:r>
              <a:rPr lang="en-US" sz="1700" i="1" dirty="0" smtClean="0">
                <a:solidFill>
                  <a:schemeClr val="tx1"/>
                </a:solidFill>
                <a:latin typeface="Arial"/>
                <a:ea typeface="맑은 고딕"/>
                <a:cs typeface="Times New Roman"/>
              </a:rPr>
              <a:t>B</a:t>
            </a:r>
            <a:r>
              <a:rPr lang="en-US" sz="1700" dirty="0" smtClean="0">
                <a:solidFill>
                  <a:schemeClr val="tx1"/>
                </a:solidFill>
                <a:latin typeface="Arial"/>
                <a:ea typeface="맑은 고딕"/>
                <a:cs typeface="Times New Roman"/>
              </a:rPr>
              <a:t> = -.43; C.I. = -.98, -.17; α = .05</a:t>
            </a:r>
          </a:p>
        </p:txBody>
      </p:sp>
      <p:sp>
        <p:nvSpPr>
          <p:cNvPr id="82" name="Rectangle 81"/>
          <p:cNvSpPr/>
          <p:nvPr/>
        </p:nvSpPr>
        <p:spPr>
          <a:xfrm>
            <a:off x="304800" y="4648200"/>
            <a:ext cx="8382000" cy="1600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lvl="4">
              <a:lnSpc>
                <a:spcPct val="115000"/>
              </a:lnSpc>
            </a:pPr>
            <a:r>
              <a:rPr lang="en-US" sz="1700" b="1" i="1" dirty="0" smtClean="0">
                <a:solidFill>
                  <a:schemeClr val="tx1"/>
                </a:solidFill>
                <a:latin typeface="Arial"/>
                <a:ea typeface="맑은 고딕"/>
                <a:cs typeface="Times New Roman"/>
              </a:rPr>
              <a:t>H3 :</a:t>
            </a:r>
            <a:r>
              <a:rPr lang="en-US" sz="1700" dirty="0" smtClean="0">
                <a:solidFill>
                  <a:schemeClr val="tx1"/>
                </a:solidFill>
                <a:latin typeface="Arial"/>
                <a:ea typeface="맑은 고딕"/>
                <a:cs typeface="Times New Roman"/>
              </a:rPr>
              <a:t>Supported.</a:t>
            </a:r>
          </a:p>
          <a:p>
            <a:pPr marL="914400" lvl="4">
              <a:lnSpc>
                <a:spcPct val="115000"/>
              </a:lnSpc>
            </a:pPr>
            <a:endParaRPr lang="en-US" sz="1700" dirty="0" smtClean="0">
              <a:solidFill>
                <a:schemeClr val="tx1"/>
              </a:solidFill>
              <a:latin typeface="Arial"/>
              <a:ea typeface="맑은 고딕"/>
              <a:cs typeface="Times New Roman"/>
            </a:endParaRPr>
          </a:p>
        </p:txBody>
      </p:sp>
      <p:sp>
        <p:nvSpPr>
          <p:cNvPr id="83" name="Rectangle 82"/>
          <p:cNvSpPr/>
          <p:nvPr/>
        </p:nvSpPr>
        <p:spPr>
          <a:xfrm>
            <a:off x="457200" y="4800600"/>
            <a:ext cx="8382000" cy="2209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4000"/>
              </a:lnSpc>
            </a:pPr>
            <a:r>
              <a:rPr lang="en-US" sz="1700" b="1" i="1" dirty="0" smtClean="0">
                <a:solidFill>
                  <a:schemeClr val="tx1"/>
                </a:solidFill>
                <a:latin typeface="Arial"/>
                <a:ea typeface="맑은 고딕"/>
                <a:cs typeface="Times New Roman"/>
              </a:rPr>
              <a:t>H4 (a-b)</a:t>
            </a:r>
            <a:r>
              <a:rPr lang="en-US" sz="1700" dirty="0" smtClean="0">
                <a:solidFill>
                  <a:schemeClr val="tx1"/>
                </a:solidFill>
                <a:latin typeface="Arial"/>
                <a:ea typeface="맑은 고딕"/>
                <a:cs typeface="Times New Roman"/>
              </a:rPr>
              <a:t>: Supported.</a:t>
            </a:r>
          </a:p>
          <a:p>
            <a:pPr>
              <a:lnSpc>
                <a:spcPct val="114000"/>
              </a:lnSpc>
            </a:pPr>
            <a:endParaRPr lang="en-US" sz="1700" dirty="0" smtClean="0">
              <a:solidFill>
                <a:schemeClr val="tx1"/>
              </a:solidFill>
              <a:latin typeface="Arial"/>
              <a:ea typeface="맑은 고딕"/>
              <a:cs typeface="Times New Roman"/>
            </a:endParaRPr>
          </a:p>
          <a:p>
            <a:pPr marL="914400" lvl="4">
              <a:lnSpc>
                <a:spcPct val="115000"/>
              </a:lnSpc>
            </a:pPr>
            <a:r>
              <a:rPr lang="en-US" sz="1700" dirty="0" smtClean="0">
                <a:solidFill>
                  <a:schemeClr val="tx1"/>
                </a:solidFill>
                <a:latin typeface="Arial"/>
                <a:ea typeface="맑은 고딕"/>
                <a:cs typeface="Times New Roman"/>
              </a:rPr>
              <a:t>Indirect effect of Team Collectivism onto Relationship Conflict:</a:t>
            </a:r>
          </a:p>
          <a:p>
            <a:pPr marL="914400" lvl="4">
              <a:lnSpc>
                <a:spcPct val="115000"/>
              </a:lnSpc>
            </a:pPr>
            <a:r>
              <a:rPr lang="en-US" sz="1700" dirty="0" smtClean="0">
                <a:solidFill>
                  <a:schemeClr val="tx1"/>
                </a:solidFill>
                <a:latin typeface="Arial"/>
                <a:ea typeface="맑은 고딕"/>
                <a:cs typeface="Times New Roman"/>
              </a:rPr>
              <a:t>	 </a:t>
            </a:r>
            <a:r>
              <a:rPr lang="en-US" sz="1700" i="1" dirty="0" smtClean="0">
                <a:solidFill>
                  <a:schemeClr val="tx1"/>
                </a:solidFill>
                <a:latin typeface="Arial"/>
                <a:ea typeface="맑은 고딕"/>
                <a:cs typeface="Times New Roman"/>
              </a:rPr>
              <a:t>B</a:t>
            </a:r>
            <a:r>
              <a:rPr lang="en-US" sz="1700" dirty="0" smtClean="0">
                <a:solidFill>
                  <a:schemeClr val="tx1"/>
                </a:solidFill>
                <a:latin typeface="Arial"/>
                <a:ea typeface="맑은 고딕"/>
                <a:cs typeface="Times New Roman"/>
              </a:rPr>
              <a:t> = -.26; C.I. = -1.04, .17; α = .05</a:t>
            </a:r>
          </a:p>
          <a:p>
            <a:pPr marL="914400" lvl="4">
              <a:lnSpc>
                <a:spcPct val="115000"/>
              </a:lnSpc>
            </a:pPr>
            <a:r>
              <a:rPr lang="en-US" sz="1700" dirty="0" smtClean="0">
                <a:solidFill>
                  <a:schemeClr val="tx1"/>
                </a:solidFill>
                <a:latin typeface="Arial"/>
                <a:ea typeface="맑은 고딕"/>
                <a:cs typeface="Times New Roman"/>
              </a:rPr>
              <a:t>Indirect effect of Team Uncertainty Avoidance onto Relationship Conflict:</a:t>
            </a:r>
          </a:p>
          <a:p>
            <a:pPr marL="914400" lvl="4">
              <a:lnSpc>
                <a:spcPct val="115000"/>
              </a:lnSpc>
            </a:pPr>
            <a:r>
              <a:rPr lang="en-US" sz="1700" dirty="0" smtClean="0">
                <a:solidFill>
                  <a:schemeClr val="tx1"/>
                </a:solidFill>
                <a:latin typeface="Arial"/>
                <a:ea typeface="맑은 고딕"/>
                <a:cs typeface="Times New Roman"/>
              </a:rPr>
              <a:t>	 </a:t>
            </a:r>
            <a:r>
              <a:rPr lang="en-US" sz="1700" i="1" dirty="0" smtClean="0">
                <a:solidFill>
                  <a:schemeClr val="tx1"/>
                </a:solidFill>
                <a:latin typeface="Arial"/>
                <a:ea typeface="맑은 고딕"/>
                <a:cs typeface="Times New Roman"/>
              </a:rPr>
              <a:t>B</a:t>
            </a:r>
            <a:r>
              <a:rPr lang="en-US" sz="1700" dirty="0" smtClean="0">
                <a:solidFill>
                  <a:schemeClr val="tx1"/>
                </a:solidFill>
                <a:latin typeface="Arial"/>
                <a:ea typeface="맑은 고딕"/>
                <a:cs typeface="Times New Roman"/>
              </a:rPr>
              <a:t> = -.89; C.I. = -2.07, -.11; α = .05</a:t>
            </a:r>
          </a:p>
          <a:p>
            <a:pPr marL="914400" lvl="4">
              <a:lnSpc>
                <a:spcPct val="115000"/>
              </a:lnSpc>
            </a:pPr>
            <a:endParaRPr lang="en-US" sz="1700" dirty="0" smtClean="0">
              <a:solidFill>
                <a:schemeClr val="tx1"/>
              </a:solidFill>
              <a:latin typeface="Arial"/>
              <a:ea typeface="맑은 고딕"/>
              <a:cs typeface="Times New Roman"/>
            </a:endParaRPr>
          </a:p>
        </p:txBody>
      </p:sp>
      <p:sp>
        <p:nvSpPr>
          <p:cNvPr id="84" name="Rectangle 83"/>
          <p:cNvSpPr/>
          <p:nvPr/>
        </p:nvSpPr>
        <p:spPr>
          <a:xfrm>
            <a:off x="685800" y="4876800"/>
            <a:ext cx="7772400" cy="1752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4000"/>
              </a:lnSpc>
            </a:pPr>
            <a:r>
              <a:rPr lang="en-US" sz="1700" b="1" i="1" dirty="0" smtClean="0">
                <a:solidFill>
                  <a:schemeClr val="tx1"/>
                </a:solidFill>
                <a:latin typeface="Arial"/>
                <a:ea typeface="맑은 고딕"/>
                <a:cs typeface="Times New Roman"/>
              </a:rPr>
              <a:t>H5</a:t>
            </a:r>
            <a:r>
              <a:rPr lang="en-US" sz="1700" dirty="0" smtClean="0">
                <a:solidFill>
                  <a:schemeClr val="tx1"/>
                </a:solidFill>
                <a:latin typeface="Arial"/>
                <a:ea typeface="맑은 고딕"/>
                <a:cs typeface="Times New Roman"/>
              </a:rPr>
              <a:t>: Supported. </a:t>
            </a:r>
          </a:p>
          <a:p>
            <a:pPr marL="914400" lvl="4">
              <a:lnSpc>
                <a:spcPct val="115000"/>
              </a:lnSpc>
            </a:pPr>
            <a:endParaRPr lang="en-US" sz="1700" dirty="0" smtClean="0">
              <a:solidFill>
                <a:schemeClr val="tx1"/>
              </a:solidFill>
              <a:latin typeface="Arial"/>
              <a:ea typeface="맑은 고딕"/>
              <a:cs typeface="Times New Roman"/>
            </a:endParaRPr>
          </a:p>
        </p:txBody>
      </p:sp>
      <p:sp>
        <p:nvSpPr>
          <p:cNvPr id="85" name="Rounded Rectangle 84"/>
          <p:cNvSpPr/>
          <p:nvPr/>
        </p:nvSpPr>
        <p:spPr>
          <a:xfrm>
            <a:off x="152400" y="1752600"/>
            <a:ext cx="2057400" cy="990600"/>
          </a:xfrm>
          <a:prstGeom prst="roundRect">
            <a:avLst/>
          </a:prstGeom>
          <a:solidFill>
            <a:srgbClr val="FFFF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b="1" dirty="0" smtClean="0">
                <a:solidFill>
                  <a:schemeClr val="tx1"/>
                </a:solidFill>
              </a:rPr>
              <a:t>Team Collectivism</a:t>
            </a:r>
            <a:endParaRPr lang="en-US" dirty="0">
              <a:solidFill>
                <a:schemeClr val="tx1"/>
              </a:solidFill>
            </a:endParaRPr>
          </a:p>
        </p:txBody>
      </p:sp>
      <p:sp>
        <p:nvSpPr>
          <p:cNvPr id="86" name="Rounded Rectangle 85"/>
          <p:cNvSpPr/>
          <p:nvPr/>
        </p:nvSpPr>
        <p:spPr>
          <a:xfrm>
            <a:off x="152400" y="3733800"/>
            <a:ext cx="2057400" cy="990600"/>
          </a:xfrm>
          <a:prstGeom prst="roundRect">
            <a:avLst/>
          </a:prstGeom>
          <a:solidFill>
            <a:srgbClr val="FFFF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b="1" dirty="0" smtClean="0">
                <a:solidFill>
                  <a:schemeClr val="tx1"/>
                </a:solidFill>
              </a:rPr>
              <a:t>Team Uncertainty Avoidance</a:t>
            </a:r>
            <a:endParaRPr lang="en-US" dirty="0">
              <a:solidFill>
                <a:schemeClr val="tx1"/>
              </a:solidFill>
            </a:endParaRPr>
          </a:p>
        </p:txBody>
      </p:sp>
      <p:sp>
        <p:nvSpPr>
          <p:cNvPr id="87" name="Rounded Rectangle 86"/>
          <p:cNvSpPr/>
          <p:nvPr/>
        </p:nvSpPr>
        <p:spPr>
          <a:xfrm>
            <a:off x="2590800" y="2895600"/>
            <a:ext cx="1600200" cy="838200"/>
          </a:xfrm>
          <a:prstGeom prst="roundRect">
            <a:avLst/>
          </a:prstGeom>
          <a:solidFill>
            <a:srgbClr val="FFFF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Norm Clarity</a:t>
            </a:r>
            <a:endParaRPr lang="en-US" b="1" dirty="0">
              <a:solidFill>
                <a:schemeClr val="tx1"/>
              </a:solidFill>
            </a:endParaRPr>
          </a:p>
        </p:txBody>
      </p:sp>
      <p:cxnSp>
        <p:nvCxnSpPr>
          <p:cNvPr id="90" name="Straight Arrow Connector 89"/>
          <p:cNvCxnSpPr/>
          <p:nvPr/>
        </p:nvCxnSpPr>
        <p:spPr>
          <a:xfrm>
            <a:off x="2209800" y="2286000"/>
            <a:ext cx="304800" cy="1028700"/>
          </a:xfrm>
          <a:prstGeom prst="straightConnector1">
            <a:avLst/>
          </a:prstGeom>
          <a:ln w="254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2209800" y="3352800"/>
            <a:ext cx="304800" cy="876300"/>
          </a:xfrm>
          <a:prstGeom prst="straightConnector1">
            <a:avLst/>
          </a:prstGeom>
          <a:ln w="254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92" name="Rounded Rectangle 91"/>
          <p:cNvSpPr/>
          <p:nvPr/>
        </p:nvSpPr>
        <p:spPr>
          <a:xfrm>
            <a:off x="4800600" y="2895600"/>
            <a:ext cx="1676400" cy="838200"/>
          </a:xfrm>
          <a:prstGeom prst="roundRect">
            <a:avLst/>
          </a:prstGeom>
          <a:solidFill>
            <a:srgbClr val="FFFF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Relationship Conflict</a:t>
            </a:r>
            <a:endParaRPr lang="en-US" b="1" dirty="0">
              <a:solidFill>
                <a:schemeClr val="tx1"/>
              </a:solidFill>
            </a:endParaRPr>
          </a:p>
        </p:txBody>
      </p:sp>
      <p:cxnSp>
        <p:nvCxnSpPr>
          <p:cNvPr id="93" name="Straight Arrow Connector 92"/>
          <p:cNvCxnSpPr/>
          <p:nvPr/>
        </p:nvCxnSpPr>
        <p:spPr>
          <a:xfrm>
            <a:off x="4191000" y="3276600"/>
            <a:ext cx="609600" cy="0"/>
          </a:xfrm>
          <a:prstGeom prst="straightConnector1">
            <a:avLst/>
          </a:prstGeom>
          <a:ln w="254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94" name="Rounded Rectangle 93"/>
          <p:cNvSpPr/>
          <p:nvPr/>
        </p:nvSpPr>
        <p:spPr>
          <a:xfrm>
            <a:off x="3505200" y="1295400"/>
            <a:ext cx="1981200" cy="838200"/>
          </a:xfrm>
          <a:prstGeom prst="roundRect">
            <a:avLst/>
          </a:prstGeom>
          <a:solidFill>
            <a:srgbClr val="FFFF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Degree of  Virtual Communication</a:t>
            </a:r>
            <a:endParaRPr lang="en-US" b="1" dirty="0">
              <a:solidFill>
                <a:schemeClr val="tx1"/>
              </a:solidFill>
            </a:endParaRPr>
          </a:p>
        </p:txBody>
      </p:sp>
      <p:cxnSp>
        <p:nvCxnSpPr>
          <p:cNvPr id="95" name="Straight Arrow Connector 94"/>
          <p:cNvCxnSpPr/>
          <p:nvPr/>
        </p:nvCxnSpPr>
        <p:spPr>
          <a:xfrm>
            <a:off x="4495800" y="2133600"/>
            <a:ext cx="0" cy="1066800"/>
          </a:xfrm>
          <a:prstGeom prst="straightConnector1">
            <a:avLst/>
          </a:prstGeom>
          <a:ln w="254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6781800" y="2133600"/>
            <a:ext cx="0" cy="1143000"/>
          </a:xfrm>
          <a:prstGeom prst="straightConnector1">
            <a:avLst/>
          </a:prstGeom>
          <a:ln w="254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6477000" y="3276600"/>
            <a:ext cx="685800" cy="0"/>
          </a:xfrm>
          <a:prstGeom prst="straightConnector1">
            <a:avLst/>
          </a:prstGeom>
          <a:ln w="254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5791200" y="1295400"/>
            <a:ext cx="1981200" cy="838200"/>
          </a:xfrm>
          <a:prstGeom prst="roundRect">
            <a:avLst/>
          </a:prstGeom>
          <a:solidFill>
            <a:srgbClr val="FFFF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Team Domain Knowledge</a:t>
            </a:r>
            <a:endParaRPr lang="en-US" b="1" dirty="0">
              <a:solidFill>
                <a:schemeClr val="tx1"/>
              </a:solidFill>
            </a:endParaRPr>
          </a:p>
        </p:txBody>
      </p:sp>
      <p:sp>
        <p:nvSpPr>
          <p:cNvPr id="101" name="Rounded Rectangle 100"/>
          <p:cNvSpPr/>
          <p:nvPr/>
        </p:nvSpPr>
        <p:spPr>
          <a:xfrm>
            <a:off x="7162800" y="2895600"/>
            <a:ext cx="1828800" cy="838200"/>
          </a:xfrm>
          <a:prstGeom prst="roundRect">
            <a:avLst/>
          </a:prstGeom>
          <a:solidFill>
            <a:srgbClr val="FFFF0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Team Performance</a:t>
            </a:r>
            <a:endParaRPr lang="en-US" b="1" dirty="0">
              <a:solidFill>
                <a:schemeClr val="tx1"/>
              </a:solidFill>
            </a:endParaRPr>
          </a:p>
        </p:txBody>
      </p:sp>
      <p:graphicFrame>
        <p:nvGraphicFramePr>
          <p:cNvPr id="44" name="Chart 43"/>
          <p:cNvGraphicFramePr/>
          <p:nvPr/>
        </p:nvGraphicFramePr>
        <p:xfrm>
          <a:off x="3352800" y="4114800"/>
          <a:ext cx="5638800" cy="2533015"/>
        </p:xfrm>
        <a:graphic>
          <a:graphicData uri="http://schemas.openxmlformats.org/drawingml/2006/chart">
            <c:chart xmlns:c="http://schemas.openxmlformats.org/drawingml/2006/chart" xmlns:r="http://schemas.openxmlformats.org/officeDocument/2006/relationships" r:id="rId3"/>
          </a:graphicData>
        </a:graphic>
      </p:graphicFrame>
      <p:pic>
        <p:nvPicPr>
          <p:cNvPr id="51" name="Picture 50"/>
          <p:cNvPicPr/>
          <p:nvPr/>
        </p:nvPicPr>
        <p:blipFill>
          <a:blip r:embed="rId4" cstate="print"/>
          <a:srcRect/>
          <a:stretch>
            <a:fillRect/>
          </a:stretch>
        </p:blipFill>
        <p:spPr bwMode="auto">
          <a:xfrm>
            <a:off x="3352800" y="4033838"/>
            <a:ext cx="5486400" cy="28241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blinds(horizontal)">
                                      <p:cBhvr>
                                        <p:cTn id="7" dur="1000"/>
                                        <p:tgtEl>
                                          <p:spTgt spid="7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blinds(horizontal)">
                                      <p:cBhvr>
                                        <p:cTn id="10" dur="1000"/>
                                        <p:tgtEl>
                                          <p:spTgt spid="6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1000"/>
                                        <p:tgtEl>
                                          <p:spTgt spid="1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blinds(horizontal)">
                                      <p:cBhvr>
                                        <p:cTn id="16" dur="500"/>
                                        <p:tgtEl>
                                          <p:spTgt spid="8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blinds(horizontal)">
                                      <p:cBhvr>
                                        <p:cTn id="19" dur="500"/>
                                        <p:tgtEl>
                                          <p:spTgt spid="8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blinds(horizontal)">
                                      <p:cBhvr>
                                        <p:cTn id="22" dur="500"/>
                                        <p:tgtEl>
                                          <p:spTgt spid="87"/>
                                        </p:tgtEl>
                                      </p:cBhvr>
                                    </p:animEffect>
                                  </p:childTnLst>
                                </p:cTn>
                              </p:par>
                              <p:par>
                                <p:cTn id="23" presetID="4" presetClass="exit" presetSubtype="16" fill="hold" nodeType="withEffect">
                                  <p:stCondLst>
                                    <p:cond delay="0"/>
                                  </p:stCondLst>
                                  <p:childTnLst>
                                    <p:animEffect transition="out" filter="box(in)">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3" presetClass="exit" presetSubtype="10" fill="hold" nodeType="withEffect">
                                  <p:stCondLst>
                                    <p:cond delay="0"/>
                                  </p:stCondLst>
                                  <p:childTnLst>
                                    <p:animEffect transition="out" filter="blinds(horizontal)">
                                      <p:cBhvr>
                                        <p:cTn id="27" dur="500"/>
                                        <p:tgtEl>
                                          <p:spTgt spid="45"/>
                                        </p:tgtEl>
                                      </p:cBhvr>
                                    </p:animEffect>
                                    <p:set>
                                      <p:cBhvr>
                                        <p:cTn id="28" dur="1" fill="hold">
                                          <p:stCondLst>
                                            <p:cond delay="499"/>
                                          </p:stCondLst>
                                        </p:cTn>
                                        <p:tgtEl>
                                          <p:spTgt spid="45"/>
                                        </p:tgtEl>
                                        <p:attrNameLst>
                                          <p:attrName>style.visibility</p:attrName>
                                        </p:attrNameLst>
                                      </p:cBhvr>
                                      <p:to>
                                        <p:strVal val="hidden"/>
                                      </p:to>
                                    </p:set>
                                  </p:childTnLst>
                                </p:cTn>
                              </p:par>
                              <p:par>
                                <p:cTn id="29" presetID="4" presetClass="entr" presetSubtype="16" fill="hold" nodeType="with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box(in)">
                                      <p:cBhvr>
                                        <p:cTn id="31" dur="500"/>
                                        <p:tgtEl>
                                          <p:spTgt spid="90"/>
                                        </p:tgtEl>
                                      </p:cBhvr>
                                    </p:animEffect>
                                  </p:childTnLst>
                                </p:cTn>
                              </p:par>
                              <p:par>
                                <p:cTn id="32" presetID="4" presetClass="entr" presetSubtype="16" fill="hold" nodeType="with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box(in)">
                                      <p:cBhvr>
                                        <p:cTn id="34" dur="500"/>
                                        <p:tgtEl>
                                          <p:spTgt spid="9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xit" presetSubtype="10" fill="hold" grpId="1" nodeType="clickEffect">
                                  <p:stCondLst>
                                    <p:cond delay="0"/>
                                  </p:stCondLst>
                                  <p:childTnLst>
                                    <p:animEffect transition="out" filter="blinds(horizontal)">
                                      <p:cBhvr>
                                        <p:cTn id="38" dur="500"/>
                                        <p:tgtEl>
                                          <p:spTgt spid="79"/>
                                        </p:tgtEl>
                                      </p:cBhvr>
                                    </p:animEffect>
                                    <p:set>
                                      <p:cBhvr>
                                        <p:cTn id="39" dur="1" fill="hold">
                                          <p:stCondLst>
                                            <p:cond delay="499"/>
                                          </p:stCondLst>
                                        </p:cTn>
                                        <p:tgtEl>
                                          <p:spTgt spid="79"/>
                                        </p:tgtEl>
                                        <p:attrNameLst>
                                          <p:attrName>style.visibility</p:attrName>
                                        </p:attrNameLst>
                                      </p:cBhvr>
                                      <p:to>
                                        <p:strVal val="hidden"/>
                                      </p:to>
                                    </p:set>
                                  </p:childTnLst>
                                </p:cTn>
                              </p:par>
                              <p:par>
                                <p:cTn id="40" presetID="4" presetClass="exit" presetSubtype="16" fill="hold" nodeType="withEffect">
                                  <p:stCondLst>
                                    <p:cond delay="0"/>
                                  </p:stCondLst>
                                  <p:childTnLst>
                                    <p:animEffect transition="out" filter="box(in)">
                                      <p:cBhvr>
                                        <p:cTn id="41" dur="500"/>
                                        <p:tgtEl>
                                          <p:spTgt spid="57"/>
                                        </p:tgtEl>
                                      </p:cBhvr>
                                    </p:animEffect>
                                    <p:set>
                                      <p:cBhvr>
                                        <p:cTn id="42" dur="1" fill="hold">
                                          <p:stCondLst>
                                            <p:cond delay="499"/>
                                          </p:stCondLst>
                                        </p:cTn>
                                        <p:tgtEl>
                                          <p:spTgt spid="57"/>
                                        </p:tgtEl>
                                        <p:attrNameLst>
                                          <p:attrName>style.visibility</p:attrName>
                                        </p:attrNameLst>
                                      </p:cBhvr>
                                      <p:to>
                                        <p:strVal val="hidden"/>
                                      </p:to>
                                    </p:set>
                                  </p:childTnLst>
                                </p:cTn>
                              </p:par>
                              <p:par>
                                <p:cTn id="43" presetID="4" presetClass="entr" presetSubtype="16" fill="hold" nodeType="with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box(in)">
                                      <p:cBhvr>
                                        <p:cTn id="45" dur="500"/>
                                        <p:tgtEl>
                                          <p:spTgt spid="93"/>
                                        </p:tgtEl>
                                      </p:cBhvr>
                                    </p:animEffect>
                                  </p:childTnLst>
                                </p:cTn>
                              </p:par>
                            </p:childTnLst>
                          </p:cTn>
                        </p:par>
                        <p:par>
                          <p:cTn id="46" fill="hold">
                            <p:stCondLst>
                              <p:cond delay="500"/>
                            </p:stCondLst>
                            <p:childTnLst>
                              <p:par>
                                <p:cTn id="47" presetID="3" presetClass="entr" presetSubtype="10" fill="hold" grpId="0"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blinds(horizontal)">
                                      <p:cBhvr>
                                        <p:cTn id="49" dur="1000"/>
                                        <p:tgtEl>
                                          <p:spTgt spid="81"/>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blinds(horizontal)">
                                      <p:cBhvr>
                                        <p:cTn id="52" dur="500"/>
                                        <p:tgtEl>
                                          <p:spTgt spid="92"/>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blinds(horizontal)">
                                      <p:cBhvr>
                                        <p:cTn id="55" dur="10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xit" presetSubtype="10" fill="hold" grpId="1" nodeType="clickEffect">
                                  <p:stCondLst>
                                    <p:cond delay="0"/>
                                  </p:stCondLst>
                                  <p:childTnLst>
                                    <p:animEffect transition="out" filter="blinds(horizontal)">
                                      <p:cBhvr>
                                        <p:cTn id="59" dur="500"/>
                                        <p:tgtEl>
                                          <p:spTgt spid="81"/>
                                        </p:tgtEl>
                                      </p:cBhvr>
                                    </p:animEffect>
                                    <p:set>
                                      <p:cBhvr>
                                        <p:cTn id="60" dur="1" fill="hold">
                                          <p:stCondLst>
                                            <p:cond delay="499"/>
                                          </p:stCondLst>
                                        </p:cTn>
                                        <p:tgtEl>
                                          <p:spTgt spid="81"/>
                                        </p:tgtEl>
                                        <p:attrNameLst>
                                          <p:attrName>style.visibility</p:attrName>
                                        </p:attrNameLst>
                                      </p:cBhvr>
                                      <p:to>
                                        <p:strVal val="hidden"/>
                                      </p:to>
                                    </p:set>
                                  </p:childTnLst>
                                </p:cTn>
                              </p:par>
                              <p:par>
                                <p:cTn id="61" presetID="3" presetClass="exit" presetSubtype="10" fill="hold" grpId="1" nodeType="withEffect">
                                  <p:stCondLst>
                                    <p:cond delay="0"/>
                                  </p:stCondLst>
                                  <p:childTnLst>
                                    <p:animEffect transition="out" filter="blinds(horizontal)">
                                      <p:cBhvr>
                                        <p:cTn id="62" dur="500"/>
                                        <p:tgtEl>
                                          <p:spTgt spid="85"/>
                                        </p:tgtEl>
                                      </p:cBhvr>
                                    </p:animEffect>
                                    <p:set>
                                      <p:cBhvr>
                                        <p:cTn id="63" dur="1" fill="hold">
                                          <p:stCondLst>
                                            <p:cond delay="499"/>
                                          </p:stCondLst>
                                        </p:cTn>
                                        <p:tgtEl>
                                          <p:spTgt spid="85"/>
                                        </p:tgtEl>
                                        <p:attrNameLst>
                                          <p:attrName>style.visibility</p:attrName>
                                        </p:attrNameLst>
                                      </p:cBhvr>
                                      <p:to>
                                        <p:strVal val="hidden"/>
                                      </p:to>
                                    </p:set>
                                  </p:childTnLst>
                                </p:cTn>
                              </p:par>
                              <p:par>
                                <p:cTn id="64" presetID="3" presetClass="exit" presetSubtype="10" fill="hold" grpId="1" nodeType="withEffect">
                                  <p:stCondLst>
                                    <p:cond delay="0"/>
                                  </p:stCondLst>
                                  <p:childTnLst>
                                    <p:animEffect transition="out" filter="blinds(horizontal)">
                                      <p:cBhvr>
                                        <p:cTn id="65" dur="500"/>
                                        <p:tgtEl>
                                          <p:spTgt spid="86"/>
                                        </p:tgtEl>
                                      </p:cBhvr>
                                    </p:animEffect>
                                    <p:set>
                                      <p:cBhvr>
                                        <p:cTn id="66" dur="1" fill="hold">
                                          <p:stCondLst>
                                            <p:cond delay="499"/>
                                          </p:stCondLst>
                                        </p:cTn>
                                        <p:tgtEl>
                                          <p:spTgt spid="86"/>
                                        </p:tgtEl>
                                        <p:attrNameLst>
                                          <p:attrName>style.visibility</p:attrName>
                                        </p:attrNameLst>
                                      </p:cBhvr>
                                      <p:to>
                                        <p:strVal val="hidden"/>
                                      </p:to>
                                    </p:set>
                                  </p:childTnLst>
                                </p:cTn>
                              </p:par>
                              <p:par>
                                <p:cTn id="67" presetID="4" presetClass="exit" presetSubtype="16" fill="hold" nodeType="withEffect">
                                  <p:stCondLst>
                                    <p:cond delay="0"/>
                                  </p:stCondLst>
                                  <p:childTnLst>
                                    <p:animEffect transition="out" filter="box(in)">
                                      <p:cBhvr>
                                        <p:cTn id="68" dur="500"/>
                                        <p:tgtEl>
                                          <p:spTgt spid="90"/>
                                        </p:tgtEl>
                                      </p:cBhvr>
                                    </p:animEffect>
                                    <p:set>
                                      <p:cBhvr>
                                        <p:cTn id="69" dur="1" fill="hold">
                                          <p:stCondLst>
                                            <p:cond delay="499"/>
                                          </p:stCondLst>
                                        </p:cTn>
                                        <p:tgtEl>
                                          <p:spTgt spid="90"/>
                                        </p:tgtEl>
                                        <p:attrNameLst>
                                          <p:attrName>style.visibility</p:attrName>
                                        </p:attrNameLst>
                                      </p:cBhvr>
                                      <p:to>
                                        <p:strVal val="hidden"/>
                                      </p:to>
                                    </p:set>
                                  </p:childTnLst>
                                </p:cTn>
                              </p:par>
                              <p:par>
                                <p:cTn id="70" presetID="4" presetClass="exit" presetSubtype="16" fill="hold" nodeType="withEffect">
                                  <p:stCondLst>
                                    <p:cond delay="0"/>
                                  </p:stCondLst>
                                  <p:childTnLst>
                                    <p:animEffect transition="out" filter="box(in)">
                                      <p:cBhvr>
                                        <p:cTn id="71" dur="500"/>
                                        <p:tgtEl>
                                          <p:spTgt spid="91"/>
                                        </p:tgtEl>
                                      </p:cBhvr>
                                    </p:animEffect>
                                    <p:set>
                                      <p:cBhvr>
                                        <p:cTn id="72" dur="1" fill="hold">
                                          <p:stCondLst>
                                            <p:cond delay="499"/>
                                          </p:stCondLst>
                                        </p:cTn>
                                        <p:tgtEl>
                                          <p:spTgt spid="91"/>
                                        </p:tgtEl>
                                        <p:attrNameLst>
                                          <p:attrName>style.visibility</p:attrName>
                                        </p:attrNameLst>
                                      </p:cBhvr>
                                      <p:to>
                                        <p:strVal val="hidden"/>
                                      </p:to>
                                    </p:set>
                                  </p:childTnLst>
                                </p:cTn>
                              </p:par>
                              <p:par>
                                <p:cTn id="73" presetID="4" presetClass="exit" presetSubtype="16" fill="hold" nodeType="withEffect">
                                  <p:stCondLst>
                                    <p:cond delay="0"/>
                                  </p:stCondLst>
                                  <p:childTnLst>
                                    <p:animEffect transition="out" filter="box(in)">
                                      <p:cBhvr>
                                        <p:cTn id="74" dur="500"/>
                                        <p:tgtEl>
                                          <p:spTgt spid="56"/>
                                        </p:tgtEl>
                                      </p:cBhvr>
                                    </p:animEffect>
                                    <p:set>
                                      <p:cBhvr>
                                        <p:cTn id="75" dur="1" fill="hold">
                                          <p:stCondLst>
                                            <p:cond delay="499"/>
                                          </p:stCondLst>
                                        </p:cTn>
                                        <p:tgtEl>
                                          <p:spTgt spid="56"/>
                                        </p:tgtEl>
                                        <p:attrNameLst>
                                          <p:attrName>style.visibility</p:attrName>
                                        </p:attrNameLst>
                                      </p:cBhvr>
                                      <p:to>
                                        <p:strVal val="hidden"/>
                                      </p:to>
                                    </p:set>
                                  </p:childTnLst>
                                </p:cTn>
                              </p:par>
                              <p:par>
                                <p:cTn id="76" presetID="4" presetClass="entr" presetSubtype="16" fill="hold" nodeType="with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box(in)">
                                      <p:cBhvr>
                                        <p:cTn id="78" dur="500"/>
                                        <p:tgtEl>
                                          <p:spTgt spid="12"/>
                                        </p:tgtEl>
                                      </p:cBhvr>
                                    </p:animEffect>
                                  </p:childTnLst>
                                </p:cTn>
                              </p:par>
                              <p:par>
                                <p:cTn id="79" presetID="3" presetClass="entr" presetSubtype="10"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blinds(horizontal)">
                                      <p:cBhvr>
                                        <p:cTn id="81" dur="500"/>
                                        <p:tgtEl>
                                          <p:spTgt spid="45"/>
                                        </p:tgtEl>
                                      </p:cBhvr>
                                    </p:animEffect>
                                  </p:childTnLst>
                                </p:cTn>
                              </p:par>
                              <p:par>
                                <p:cTn id="82" presetID="4" presetClass="entr" presetSubtype="16" fill="hold" nodeType="withEffect">
                                  <p:stCondLst>
                                    <p:cond delay="0"/>
                                  </p:stCondLst>
                                  <p:childTnLst>
                                    <p:set>
                                      <p:cBhvr>
                                        <p:cTn id="83" dur="1" fill="hold">
                                          <p:stCondLst>
                                            <p:cond delay="0"/>
                                          </p:stCondLst>
                                        </p:cTn>
                                        <p:tgtEl>
                                          <p:spTgt spid="95"/>
                                        </p:tgtEl>
                                        <p:attrNameLst>
                                          <p:attrName>style.visibility</p:attrName>
                                        </p:attrNameLst>
                                      </p:cBhvr>
                                      <p:to>
                                        <p:strVal val="visible"/>
                                      </p:to>
                                    </p:set>
                                    <p:animEffect transition="in" filter="box(in)">
                                      <p:cBhvr>
                                        <p:cTn id="84" dur="500"/>
                                        <p:tgtEl>
                                          <p:spTgt spid="95"/>
                                        </p:tgtEl>
                                      </p:cBhvr>
                                    </p:animEffect>
                                  </p:childTnLst>
                                </p:cTn>
                              </p:par>
                            </p:childTnLst>
                          </p:cTn>
                        </p:par>
                        <p:par>
                          <p:cTn id="85" fill="hold">
                            <p:stCondLst>
                              <p:cond delay="500"/>
                            </p:stCondLst>
                            <p:childTnLst>
                              <p:par>
                                <p:cTn id="86" presetID="3" presetClass="entr" presetSubtype="10" fill="hold" grpId="0" nodeType="afterEffect">
                                  <p:stCondLst>
                                    <p:cond delay="0"/>
                                  </p:stCondLst>
                                  <p:childTnLst>
                                    <p:set>
                                      <p:cBhvr>
                                        <p:cTn id="87" dur="1" fill="hold">
                                          <p:stCondLst>
                                            <p:cond delay="0"/>
                                          </p:stCondLst>
                                        </p:cTn>
                                        <p:tgtEl>
                                          <p:spTgt spid="82"/>
                                        </p:tgtEl>
                                        <p:attrNameLst>
                                          <p:attrName>style.visibility</p:attrName>
                                        </p:attrNameLst>
                                      </p:cBhvr>
                                      <p:to>
                                        <p:strVal val="visible"/>
                                      </p:to>
                                    </p:set>
                                    <p:animEffect transition="in" filter="blinds(horizontal)">
                                      <p:cBhvr>
                                        <p:cTn id="88" dur="1000"/>
                                        <p:tgtEl>
                                          <p:spTgt spid="82"/>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94"/>
                                        </p:tgtEl>
                                        <p:attrNameLst>
                                          <p:attrName>style.visibility</p:attrName>
                                        </p:attrNameLst>
                                      </p:cBhvr>
                                      <p:to>
                                        <p:strVal val="visible"/>
                                      </p:to>
                                    </p:set>
                                    <p:animEffect transition="in" filter="blinds(horizontal)">
                                      <p:cBhvr>
                                        <p:cTn id="91" dur="1000"/>
                                        <p:tgtEl>
                                          <p:spTgt spid="94"/>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blinds(horizontal)">
                                      <p:cBhvr>
                                        <p:cTn id="94" dur="1000"/>
                                        <p:tgtEl>
                                          <p:spTgt spid="24"/>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blinds(horizontal)">
                                      <p:cBhvr>
                                        <p:cTn id="97" dur="500"/>
                                        <p:tgtEl>
                                          <p:spTgt spid="44"/>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xit" presetSubtype="10" fill="hold" grpId="1" nodeType="clickEffect">
                                  <p:stCondLst>
                                    <p:cond delay="0"/>
                                  </p:stCondLst>
                                  <p:childTnLst>
                                    <p:animEffect transition="out" filter="blinds(horizontal)">
                                      <p:cBhvr>
                                        <p:cTn id="101" dur="1000"/>
                                        <p:tgtEl>
                                          <p:spTgt spid="82"/>
                                        </p:tgtEl>
                                      </p:cBhvr>
                                    </p:animEffect>
                                    <p:set>
                                      <p:cBhvr>
                                        <p:cTn id="102" dur="1" fill="hold">
                                          <p:stCondLst>
                                            <p:cond delay="999"/>
                                          </p:stCondLst>
                                        </p:cTn>
                                        <p:tgtEl>
                                          <p:spTgt spid="82"/>
                                        </p:tgtEl>
                                        <p:attrNameLst>
                                          <p:attrName>style.visibility</p:attrName>
                                        </p:attrNameLst>
                                      </p:cBhvr>
                                      <p:to>
                                        <p:strVal val="hidden"/>
                                      </p:to>
                                    </p:set>
                                  </p:childTnLst>
                                </p:cTn>
                              </p:par>
                              <p:par>
                                <p:cTn id="103" presetID="3" presetClass="exit" presetSubtype="10" fill="hold" grpId="1" nodeType="withEffect">
                                  <p:stCondLst>
                                    <p:cond delay="0"/>
                                  </p:stCondLst>
                                  <p:childTnLst>
                                    <p:animEffect transition="out" filter="blinds(horizontal)">
                                      <p:cBhvr>
                                        <p:cTn id="104" dur="500"/>
                                        <p:tgtEl>
                                          <p:spTgt spid="44"/>
                                        </p:tgtEl>
                                      </p:cBhvr>
                                    </p:animEffect>
                                    <p:set>
                                      <p:cBhvr>
                                        <p:cTn id="105" dur="1" fill="hold">
                                          <p:stCondLst>
                                            <p:cond delay="499"/>
                                          </p:stCondLst>
                                        </p:cTn>
                                        <p:tgtEl>
                                          <p:spTgt spid="44"/>
                                        </p:tgtEl>
                                        <p:attrNameLst>
                                          <p:attrName>style.visibility</p:attrName>
                                        </p:attrNameLst>
                                      </p:cBhvr>
                                      <p:to>
                                        <p:strVal val="hidden"/>
                                      </p:to>
                                    </p:set>
                                  </p:childTnLst>
                                </p:cTn>
                              </p:par>
                              <p:par>
                                <p:cTn id="106" presetID="3" presetClass="entr" presetSubtype="10" fill="hold" grpId="2" nodeType="withEffect">
                                  <p:stCondLst>
                                    <p:cond delay="0"/>
                                  </p:stCondLst>
                                  <p:childTnLst>
                                    <p:set>
                                      <p:cBhvr>
                                        <p:cTn id="107" dur="1" fill="hold">
                                          <p:stCondLst>
                                            <p:cond delay="0"/>
                                          </p:stCondLst>
                                        </p:cTn>
                                        <p:tgtEl>
                                          <p:spTgt spid="85"/>
                                        </p:tgtEl>
                                        <p:attrNameLst>
                                          <p:attrName>style.visibility</p:attrName>
                                        </p:attrNameLst>
                                      </p:cBhvr>
                                      <p:to>
                                        <p:strVal val="visible"/>
                                      </p:to>
                                    </p:set>
                                    <p:animEffect transition="in" filter="blinds(horizontal)">
                                      <p:cBhvr>
                                        <p:cTn id="108" dur="500"/>
                                        <p:tgtEl>
                                          <p:spTgt spid="85"/>
                                        </p:tgtEl>
                                      </p:cBhvr>
                                    </p:animEffect>
                                  </p:childTnLst>
                                </p:cTn>
                              </p:par>
                              <p:par>
                                <p:cTn id="109" presetID="3" presetClass="entr" presetSubtype="10" fill="hold" grpId="2" nodeType="withEffect">
                                  <p:stCondLst>
                                    <p:cond delay="0"/>
                                  </p:stCondLst>
                                  <p:childTnLst>
                                    <p:set>
                                      <p:cBhvr>
                                        <p:cTn id="110" dur="1" fill="hold">
                                          <p:stCondLst>
                                            <p:cond delay="0"/>
                                          </p:stCondLst>
                                        </p:cTn>
                                        <p:tgtEl>
                                          <p:spTgt spid="86"/>
                                        </p:tgtEl>
                                        <p:attrNameLst>
                                          <p:attrName>style.visibility</p:attrName>
                                        </p:attrNameLst>
                                      </p:cBhvr>
                                      <p:to>
                                        <p:strVal val="visible"/>
                                      </p:to>
                                    </p:set>
                                    <p:animEffect transition="in" filter="blinds(horizontal)">
                                      <p:cBhvr>
                                        <p:cTn id="111" dur="500"/>
                                        <p:tgtEl>
                                          <p:spTgt spid="86"/>
                                        </p:tgtEl>
                                      </p:cBhvr>
                                    </p:animEffect>
                                  </p:childTnLst>
                                </p:cTn>
                              </p:par>
                              <p:par>
                                <p:cTn id="112" presetID="4" presetClass="exit" presetSubtype="16" fill="hold" nodeType="withEffect">
                                  <p:stCondLst>
                                    <p:cond delay="0"/>
                                  </p:stCondLst>
                                  <p:childTnLst>
                                    <p:animEffect transition="out" filter="box(in)">
                                      <p:cBhvr>
                                        <p:cTn id="113" dur="500"/>
                                        <p:tgtEl>
                                          <p:spTgt spid="12"/>
                                        </p:tgtEl>
                                      </p:cBhvr>
                                    </p:animEffect>
                                    <p:set>
                                      <p:cBhvr>
                                        <p:cTn id="114" dur="1" fill="hold">
                                          <p:stCondLst>
                                            <p:cond delay="499"/>
                                          </p:stCondLst>
                                        </p:cTn>
                                        <p:tgtEl>
                                          <p:spTgt spid="12"/>
                                        </p:tgtEl>
                                        <p:attrNameLst>
                                          <p:attrName>style.visibility</p:attrName>
                                        </p:attrNameLst>
                                      </p:cBhvr>
                                      <p:to>
                                        <p:strVal val="hidden"/>
                                      </p:to>
                                    </p:set>
                                  </p:childTnLst>
                                </p:cTn>
                              </p:par>
                              <p:par>
                                <p:cTn id="115" presetID="4" presetClass="exit" presetSubtype="16" fill="hold" nodeType="withEffect">
                                  <p:stCondLst>
                                    <p:cond delay="0"/>
                                  </p:stCondLst>
                                  <p:childTnLst>
                                    <p:animEffect transition="out" filter="box(in)">
                                      <p:cBhvr>
                                        <p:cTn id="116" dur="500"/>
                                        <p:tgtEl>
                                          <p:spTgt spid="45"/>
                                        </p:tgtEl>
                                      </p:cBhvr>
                                    </p:animEffect>
                                    <p:set>
                                      <p:cBhvr>
                                        <p:cTn id="117" dur="1" fill="hold">
                                          <p:stCondLst>
                                            <p:cond delay="499"/>
                                          </p:stCondLst>
                                        </p:cTn>
                                        <p:tgtEl>
                                          <p:spTgt spid="45"/>
                                        </p:tgtEl>
                                        <p:attrNameLst>
                                          <p:attrName>style.visibility</p:attrName>
                                        </p:attrNameLst>
                                      </p:cBhvr>
                                      <p:to>
                                        <p:strVal val="hidden"/>
                                      </p:to>
                                    </p:set>
                                  </p:childTnLst>
                                </p:cTn>
                              </p:par>
                              <p:par>
                                <p:cTn id="118" presetID="4" presetClass="entr" presetSubtype="16" fill="hold" nodeType="withEffect">
                                  <p:stCondLst>
                                    <p:cond delay="0"/>
                                  </p:stCondLst>
                                  <p:childTnLst>
                                    <p:set>
                                      <p:cBhvr>
                                        <p:cTn id="119" dur="1" fill="hold">
                                          <p:stCondLst>
                                            <p:cond delay="0"/>
                                          </p:stCondLst>
                                        </p:cTn>
                                        <p:tgtEl>
                                          <p:spTgt spid="90"/>
                                        </p:tgtEl>
                                        <p:attrNameLst>
                                          <p:attrName>style.visibility</p:attrName>
                                        </p:attrNameLst>
                                      </p:cBhvr>
                                      <p:to>
                                        <p:strVal val="visible"/>
                                      </p:to>
                                    </p:set>
                                    <p:animEffect transition="in" filter="box(in)">
                                      <p:cBhvr>
                                        <p:cTn id="120" dur="500"/>
                                        <p:tgtEl>
                                          <p:spTgt spid="90"/>
                                        </p:tgtEl>
                                      </p:cBhvr>
                                    </p:animEffect>
                                  </p:childTnLst>
                                </p:cTn>
                              </p:par>
                              <p:par>
                                <p:cTn id="121" presetID="4" presetClass="entr" presetSubtype="16" fill="hold" nodeType="withEffect">
                                  <p:stCondLst>
                                    <p:cond delay="0"/>
                                  </p:stCondLst>
                                  <p:childTnLst>
                                    <p:set>
                                      <p:cBhvr>
                                        <p:cTn id="122" dur="1" fill="hold">
                                          <p:stCondLst>
                                            <p:cond delay="0"/>
                                          </p:stCondLst>
                                        </p:cTn>
                                        <p:tgtEl>
                                          <p:spTgt spid="91"/>
                                        </p:tgtEl>
                                        <p:attrNameLst>
                                          <p:attrName>style.visibility</p:attrName>
                                        </p:attrNameLst>
                                      </p:cBhvr>
                                      <p:to>
                                        <p:strVal val="visible"/>
                                      </p:to>
                                    </p:set>
                                    <p:animEffect transition="in" filter="box(in)">
                                      <p:cBhvr>
                                        <p:cTn id="123" dur="500"/>
                                        <p:tgtEl>
                                          <p:spTgt spid="91"/>
                                        </p:tgtEl>
                                      </p:cBhvr>
                                    </p:animEffect>
                                  </p:childTnLst>
                                </p:cTn>
                              </p:par>
                            </p:childTnLst>
                          </p:cTn>
                        </p:par>
                        <p:par>
                          <p:cTn id="124" fill="hold">
                            <p:stCondLst>
                              <p:cond delay="1000"/>
                            </p:stCondLst>
                            <p:childTnLst>
                              <p:par>
                                <p:cTn id="125" presetID="3" presetClass="entr" presetSubtype="10" fill="hold" grpId="0" nodeType="afterEffect">
                                  <p:stCondLst>
                                    <p:cond delay="0"/>
                                  </p:stCondLst>
                                  <p:childTnLst>
                                    <p:set>
                                      <p:cBhvr>
                                        <p:cTn id="126" dur="1" fill="hold">
                                          <p:stCondLst>
                                            <p:cond delay="0"/>
                                          </p:stCondLst>
                                        </p:cTn>
                                        <p:tgtEl>
                                          <p:spTgt spid="83"/>
                                        </p:tgtEl>
                                        <p:attrNameLst>
                                          <p:attrName>style.visibility</p:attrName>
                                        </p:attrNameLst>
                                      </p:cBhvr>
                                      <p:to>
                                        <p:strVal val="visible"/>
                                      </p:to>
                                    </p:set>
                                    <p:animEffect transition="in" filter="blinds(horizontal)">
                                      <p:cBhvr>
                                        <p:cTn id="127" dur="1000"/>
                                        <p:tgtEl>
                                          <p:spTgt spid="83"/>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xit" presetSubtype="10" fill="hold" grpId="1" nodeType="clickEffect">
                                  <p:stCondLst>
                                    <p:cond delay="0"/>
                                  </p:stCondLst>
                                  <p:childTnLst>
                                    <p:animEffect transition="out" filter="blinds(horizontal)">
                                      <p:cBhvr>
                                        <p:cTn id="131" dur="1000"/>
                                        <p:tgtEl>
                                          <p:spTgt spid="83"/>
                                        </p:tgtEl>
                                      </p:cBhvr>
                                    </p:animEffect>
                                    <p:set>
                                      <p:cBhvr>
                                        <p:cTn id="132" dur="1" fill="hold">
                                          <p:stCondLst>
                                            <p:cond delay="999"/>
                                          </p:stCondLst>
                                        </p:cTn>
                                        <p:tgtEl>
                                          <p:spTgt spid="83"/>
                                        </p:tgtEl>
                                        <p:attrNameLst>
                                          <p:attrName>style.visibility</p:attrName>
                                        </p:attrNameLst>
                                      </p:cBhvr>
                                      <p:to>
                                        <p:strVal val="hidden"/>
                                      </p:to>
                                    </p:set>
                                  </p:childTnLst>
                                </p:cTn>
                              </p:par>
                            </p:childTnLst>
                          </p:cTn>
                        </p:par>
                        <p:par>
                          <p:cTn id="133" fill="hold">
                            <p:stCondLst>
                              <p:cond delay="1000"/>
                            </p:stCondLst>
                            <p:childTnLst>
                              <p:par>
                                <p:cTn id="134" presetID="3" presetClass="entr" presetSubtype="10" fill="hold" grpId="0" nodeType="afterEffect">
                                  <p:stCondLst>
                                    <p:cond delay="0"/>
                                  </p:stCondLst>
                                  <p:childTnLst>
                                    <p:set>
                                      <p:cBhvr>
                                        <p:cTn id="135" dur="1" fill="hold">
                                          <p:stCondLst>
                                            <p:cond delay="0"/>
                                          </p:stCondLst>
                                        </p:cTn>
                                        <p:tgtEl>
                                          <p:spTgt spid="84"/>
                                        </p:tgtEl>
                                        <p:attrNameLst>
                                          <p:attrName>style.visibility</p:attrName>
                                        </p:attrNameLst>
                                      </p:cBhvr>
                                      <p:to>
                                        <p:strVal val="visible"/>
                                      </p:to>
                                    </p:set>
                                    <p:animEffect transition="in" filter="blinds(horizontal)">
                                      <p:cBhvr>
                                        <p:cTn id="136" dur="1000"/>
                                        <p:tgtEl>
                                          <p:spTgt spid="84"/>
                                        </p:tgtEl>
                                      </p:cBhvr>
                                    </p:animEffect>
                                  </p:childTnLst>
                                </p:cTn>
                              </p:par>
                              <p:par>
                                <p:cTn id="137" presetID="4" presetClass="exit" presetSubtype="16" fill="hold" nodeType="withEffect">
                                  <p:stCondLst>
                                    <p:cond delay="0"/>
                                  </p:stCondLst>
                                  <p:childTnLst>
                                    <p:animEffect transition="out" filter="box(in)">
                                      <p:cBhvr>
                                        <p:cTn id="138" dur="500"/>
                                        <p:tgtEl>
                                          <p:spTgt spid="14"/>
                                        </p:tgtEl>
                                      </p:cBhvr>
                                    </p:animEffect>
                                    <p:set>
                                      <p:cBhvr>
                                        <p:cTn id="139" dur="1" fill="hold">
                                          <p:stCondLst>
                                            <p:cond delay="499"/>
                                          </p:stCondLst>
                                        </p:cTn>
                                        <p:tgtEl>
                                          <p:spTgt spid="14"/>
                                        </p:tgtEl>
                                        <p:attrNameLst>
                                          <p:attrName>style.visibility</p:attrName>
                                        </p:attrNameLst>
                                      </p:cBhvr>
                                      <p:to>
                                        <p:strVal val="hidden"/>
                                      </p:to>
                                    </p:set>
                                  </p:childTnLst>
                                </p:cTn>
                              </p:par>
                              <p:par>
                                <p:cTn id="140" presetID="4" presetClass="exit" presetSubtype="16" fill="hold" nodeType="withEffect">
                                  <p:stCondLst>
                                    <p:cond delay="0"/>
                                  </p:stCondLst>
                                  <p:childTnLst>
                                    <p:animEffect transition="out" filter="box(in)">
                                      <p:cBhvr>
                                        <p:cTn id="141" dur="500"/>
                                        <p:tgtEl>
                                          <p:spTgt spid="36"/>
                                        </p:tgtEl>
                                      </p:cBhvr>
                                    </p:animEffect>
                                    <p:set>
                                      <p:cBhvr>
                                        <p:cTn id="142" dur="1" fill="hold">
                                          <p:stCondLst>
                                            <p:cond delay="499"/>
                                          </p:stCondLst>
                                        </p:cTn>
                                        <p:tgtEl>
                                          <p:spTgt spid="36"/>
                                        </p:tgtEl>
                                        <p:attrNameLst>
                                          <p:attrName>style.visibility</p:attrName>
                                        </p:attrNameLst>
                                      </p:cBhvr>
                                      <p:to>
                                        <p:strVal val="hidden"/>
                                      </p:to>
                                    </p:set>
                                  </p:childTnLst>
                                </p:cTn>
                              </p:par>
                              <p:par>
                                <p:cTn id="143" presetID="4" presetClass="entr" presetSubtype="16" fill="hold" nodeType="withEffect">
                                  <p:stCondLst>
                                    <p:cond delay="0"/>
                                  </p:stCondLst>
                                  <p:childTnLst>
                                    <p:set>
                                      <p:cBhvr>
                                        <p:cTn id="144" dur="1" fill="hold">
                                          <p:stCondLst>
                                            <p:cond delay="0"/>
                                          </p:stCondLst>
                                        </p:cTn>
                                        <p:tgtEl>
                                          <p:spTgt spid="99"/>
                                        </p:tgtEl>
                                        <p:attrNameLst>
                                          <p:attrName>style.visibility</p:attrName>
                                        </p:attrNameLst>
                                      </p:cBhvr>
                                      <p:to>
                                        <p:strVal val="visible"/>
                                      </p:to>
                                    </p:set>
                                    <p:animEffect transition="in" filter="box(in)">
                                      <p:cBhvr>
                                        <p:cTn id="145" dur="500"/>
                                        <p:tgtEl>
                                          <p:spTgt spid="99"/>
                                        </p:tgtEl>
                                      </p:cBhvr>
                                    </p:animEffect>
                                  </p:childTnLst>
                                </p:cTn>
                              </p:par>
                              <p:par>
                                <p:cTn id="146" presetID="4" presetClass="entr" presetSubtype="16" fill="hold" nodeType="withEffect">
                                  <p:stCondLst>
                                    <p:cond delay="0"/>
                                  </p:stCondLst>
                                  <p:childTnLst>
                                    <p:set>
                                      <p:cBhvr>
                                        <p:cTn id="147" dur="1" fill="hold">
                                          <p:stCondLst>
                                            <p:cond delay="0"/>
                                          </p:stCondLst>
                                        </p:cTn>
                                        <p:tgtEl>
                                          <p:spTgt spid="98"/>
                                        </p:tgtEl>
                                        <p:attrNameLst>
                                          <p:attrName>style.visibility</p:attrName>
                                        </p:attrNameLst>
                                      </p:cBhvr>
                                      <p:to>
                                        <p:strVal val="visible"/>
                                      </p:to>
                                    </p:set>
                                    <p:animEffect transition="in" filter="box(in)">
                                      <p:cBhvr>
                                        <p:cTn id="148" dur="500"/>
                                        <p:tgtEl>
                                          <p:spTgt spid="98"/>
                                        </p:tgtEl>
                                      </p:cBhvr>
                                    </p:animEffect>
                                  </p:childTnLst>
                                </p:cTn>
                              </p:par>
                              <p:par>
                                <p:cTn id="149" presetID="3" presetClass="entr" presetSubtype="10" fill="hold" grpId="0" nodeType="withEffect">
                                  <p:stCondLst>
                                    <p:cond delay="0"/>
                                  </p:stCondLst>
                                  <p:childTnLst>
                                    <p:set>
                                      <p:cBhvr>
                                        <p:cTn id="150" dur="1" fill="hold">
                                          <p:stCondLst>
                                            <p:cond delay="0"/>
                                          </p:stCondLst>
                                        </p:cTn>
                                        <p:tgtEl>
                                          <p:spTgt spid="23"/>
                                        </p:tgtEl>
                                        <p:attrNameLst>
                                          <p:attrName>style.visibility</p:attrName>
                                        </p:attrNameLst>
                                      </p:cBhvr>
                                      <p:to>
                                        <p:strVal val="visible"/>
                                      </p:to>
                                    </p:set>
                                    <p:animEffect transition="in" filter="blinds(horizontal)">
                                      <p:cBhvr>
                                        <p:cTn id="151" dur="1000"/>
                                        <p:tgtEl>
                                          <p:spTgt spid="23"/>
                                        </p:tgtEl>
                                      </p:cBhvr>
                                    </p:animEffect>
                                  </p:childTnLst>
                                </p:cTn>
                              </p:par>
                              <p:par>
                                <p:cTn id="152" presetID="3" presetClass="entr" presetSubtype="10" fill="hold" grpId="0" nodeType="withEffect">
                                  <p:stCondLst>
                                    <p:cond delay="0"/>
                                  </p:stCondLst>
                                  <p:childTnLst>
                                    <p:set>
                                      <p:cBhvr>
                                        <p:cTn id="153" dur="1" fill="hold">
                                          <p:stCondLst>
                                            <p:cond delay="0"/>
                                          </p:stCondLst>
                                        </p:cTn>
                                        <p:tgtEl>
                                          <p:spTgt spid="100"/>
                                        </p:tgtEl>
                                        <p:attrNameLst>
                                          <p:attrName>style.visibility</p:attrName>
                                        </p:attrNameLst>
                                      </p:cBhvr>
                                      <p:to>
                                        <p:strVal val="visible"/>
                                      </p:to>
                                    </p:set>
                                    <p:animEffect transition="in" filter="blinds(horizontal)">
                                      <p:cBhvr>
                                        <p:cTn id="154" dur="1000"/>
                                        <p:tgtEl>
                                          <p:spTgt spid="100"/>
                                        </p:tgtEl>
                                      </p:cBhvr>
                                    </p:animEffect>
                                  </p:childTnLst>
                                </p:cTn>
                              </p:par>
                              <p:par>
                                <p:cTn id="155" presetID="3" presetClass="entr" presetSubtype="10" fill="hold" grpId="0" nodeType="withEffect">
                                  <p:stCondLst>
                                    <p:cond delay="0"/>
                                  </p:stCondLst>
                                  <p:childTnLst>
                                    <p:set>
                                      <p:cBhvr>
                                        <p:cTn id="156" dur="1" fill="hold">
                                          <p:stCondLst>
                                            <p:cond delay="0"/>
                                          </p:stCondLst>
                                        </p:cTn>
                                        <p:tgtEl>
                                          <p:spTgt spid="101"/>
                                        </p:tgtEl>
                                        <p:attrNameLst>
                                          <p:attrName>style.visibility</p:attrName>
                                        </p:attrNameLst>
                                      </p:cBhvr>
                                      <p:to>
                                        <p:strVal val="visible"/>
                                      </p:to>
                                    </p:set>
                                    <p:animEffect transition="in" filter="blinds(horizontal)">
                                      <p:cBhvr>
                                        <p:cTn id="157" dur="1000"/>
                                        <p:tgtEl>
                                          <p:spTgt spid="101"/>
                                        </p:tgtEl>
                                      </p:cBhvr>
                                    </p:animEffect>
                                  </p:childTnLst>
                                </p:cTn>
                              </p:par>
                              <p:par>
                                <p:cTn id="158" presetID="3" presetClass="entr" presetSubtype="10" fill="hold" nodeType="with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blinds(horizontal)">
                                      <p:cBhvr>
                                        <p:cTn id="16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P spid="24" grpId="0"/>
      <p:bldP spid="61" grpId="0"/>
      <p:bldP spid="79" grpId="0"/>
      <p:bldP spid="79" grpId="1"/>
      <p:bldP spid="81" grpId="0"/>
      <p:bldP spid="81" grpId="1"/>
      <p:bldP spid="82" grpId="0"/>
      <p:bldP spid="82" grpId="1"/>
      <p:bldP spid="83" grpId="0"/>
      <p:bldP spid="83" grpId="1"/>
      <p:bldP spid="84" grpId="0"/>
      <p:bldP spid="85" grpId="0" animBg="1"/>
      <p:bldP spid="85" grpId="1" animBg="1"/>
      <p:bldP spid="85" grpId="2" animBg="1"/>
      <p:bldP spid="86" grpId="0" animBg="1"/>
      <p:bldP spid="86" grpId="1" animBg="1"/>
      <p:bldP spid="86" grpId="2" animBg="1"/>
      <p:bldP spid="87" grpId="0" animBg="1"/>
      <p:bldP spid="92" grpId="0" animBg="1"/>
      <p:bldP spid="94" grpId="0" animBg="1"/>
      <p:bldP spid="100" grpId="0" animBg="1"/>
      <p:bldP spid="101" grpId="0" animBg="1"/>
      <p:bldGraphic spid="44" grpId="0">
        <p:bldAsOne/>
      </p:bldGraphic>
      <p:bldGraphic spid="44" grpId="1">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28600"/>
            <a:ext cx="7772400" cy="868362"/>
          </a:xfrm>
        </p:spPr>
        <p:txBody>
          <a:bodyPr>
            <a:normAutofit/>
          </a:bodyPr>
          <a:lstStyle/>
          <a:p>
            <a:r>
              <a:rPr lang="en-US" sz="3200" b="1" dirty="0" smtClean="0">
                <a:solidFill>
                  <a:schemeClr val="tx1"/>
                </a:solidFill>
                <a:latin typeface="Arial" pitchFamily="34" charset="0"/>
                <a:cs typeface="Arial" pitchFamily="34" charset="0"/>
              </a:rPr>
              <a:t>Implications</a:t>
            </a:r>
            <a:endParaRPr lang="en-US" sz="3200" b="1" dirty="0">
              <a:solidFill>
                <a:schemeClr val="tx1"/>
              </a:solidFill>
              <a:latin typeface="Arial" pitchFamily="34" charset="0"/>
              <a:cs typeface="Arial" pitchFamily="34" charset="0"/>
            </a:endParaRPr>
          </a:p>
        </p:txBody>
      </p:sp>
      <p:sp>
        <p:nvSpPr>
          <p:cNvPr id="2" name="Content Placeholder 1"/>
          <p:cNvSpPr>
            <a:spLocks noGrp="1"/>
          </p:cNvSpPr>
          <p:nvPr>
            <p:ph sz="quarter" idx="1"/>
          </p:nvPr>
        </p:nvSpPr>
        <p:spPr>
          <a:xfrm>
            <a:off x="152400" y="1143000"/>
            <a:ext cx="8991600" cy="5562600"/>
          </a:xfrm>
        </p:spPr>
        <p:txBody>
          <a:bodyPr>
            <a:noAutofit/>
          </a:bodyPr>
          <a:lstStyle/>
          <a:p>
            <a:pPr>
              <a:lnSpc>
                <a:spcPct val="160000"/>
              </a:lnSpc>
              <a:spcBef>
                <a:spcPts val="600"/>
              </a:spcBef>
              <a:spcAft>
                <a:spcPts val="600"/>
              </a:spcAft>
            </a:pPr>
            <a:r>
              <a:rPr lang="en-US" sz="2100" dirty="0" smtClean="0">
                <a:latin typeface="Arial" pitchFamily="34" charset="0"/>
                <a:cs typeface="Arial" pitchFamily="34" charset="0"/>
              </a:rPr>
              <a:t>Team norms need to be sufficiently explicit in virtual environments:</a:t>
            </a:r>
          </a:p>
          <a:p>
            <a:pPr lvl="1">
              <a:lnSpc>
                <a:spcPct val="160000"/>
              </a:lnSpc>
              <a:spcBef>
                <a:spcPts val="600"/>
              </a:spcBef>
              <a:spcAft>
                <a:spcPts val="600"/>
              </a:spcAft>
            </a:pPr>
            <a:r>
              <a:rPr lang="en-US" sz="1850" dirty="0" smtClean="0">
                <a:latin typeface="Arial" pitchFamily="34" charset="0"/>
                <a:cs typeface="Arial" pitchFamily="34" charset="0"/>
              </a:rPr>
              <a:t>Team norms should be loose enough to allow room for flexibility and adaptability, but, they must also be sufficiently rigid and explicit so as to minimize variance in normative expectations, especially in highly uncertain environments. </a:t>
            </a:r>
          </a:p>
          <a:p>
            <a:pPr>
              <a:lnSpc>
                <a:spcPct val="160000"/>
              </a:lnSpc>
              <a:spcBef>
                <a:spcPts val="600"/>
              </a:spcBef>
              <a:spcAft>
                <a:spcPts val="600"/>
              </a:spcAft>
            </a:pPr>
            <a:r>
              <a:rPr lang="en-US" sz="2100" dirty="0" smtClean="0">
                <a:latin typeface="Arial" pitchFamily="34" charset="0"/>
                <a:cs typeface="Arial" pitchFamily="34" charset="0"/>
              </a:rPr>
              <a:t>Team composition can shape team members’ propensity and potential to achieve greater norm clarity.</a:t>
            </a:r>
          </a:p>
          <a:p>
            <a:pPr>
              <a:lnSpc>
                <a:spcPct val="160000"/>
              </a:lnSpc>
              <a:spcBef>
                <a:spcPts val="600"/>
              </a:spcBef>
              <a:spcAft>
                <a:spcPts val="600"/>
              </a:spcAft>
            </a:pPr>
            <a:r>
              <a:rPr lang="en-US" sz="2100" dirty="0" smtClean="0">
                <a:latin typeface="Arial" pitchFamily="34" charset="0"/>
                <a:cs typeface="Arial" pitchFamily="34" charset="0"/>
              </a:rPr>
              <a:t>In terms of performance, virtual teams with high domain knowledge benefit the most from greater norm clarity and low levels of relationship conflict.</a:t>
            </a:r>
          </a:p>
          <a:p>
            <a:pPr>
              <a:lnSpc>
                <a:spcPct val="160000"/>
              </a:lnSpc>
              <a:spcBef>
                <a:spcPts val="600"/>
              </a:spcBef>
              <a:spcAft>
                <a:spcPts val="600"/>
              </a:spcAft>
            </a:pPr>
            <a:endParaRPr lang="en-US" sz="2100" dirty="0" smtClean="0">
              <a:latin typeface="Arial" pitchFamily="34" charset="0"/>
              <a:cs typeface="Arial" pitchFamily="34" charset="0"/>
            </a:endParaRPr>
          </a:p>
          <a:p>
            <a:pPr>
              <a:lnSpc>
                <a:spcPct val="160000"/>
              </a:lnSpc>
              <a:spcBef>
                <a:spcPts val="600"/>
              </a:spcBef>
              <a:spcAft>
                <a:spcPts val="600"/>
              </a:spcAft>
            </a:pPr>
            <a:endParaRPr lang="en-US" sz="2100" dirty="0" smtClean="0">
              <a:latin typeface="Arial" pitchFamily="34" charset="0"/>
              <a:cs typeface="Arial" pitchFamily="34" charset="0"/>
            </a:endParaRPr>
          </a:p>
          <a:p>
            <a:pPr>
              <a:lnSpc>
                <a:spcPct val="160000"/>
              </a:lnSpc>
              <a:spcBef>
                <a:spcPts val="600"/>
              </a:spcBef>
              <a:spcAft>
                <a:spcPts val="600"/>
              </a:spcAft>
            </a:pPr>
            <a:endParaRPr lang="en-US" sz="21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7.jpeg"/></Relationships>
</file>

<file path=ppt/theme/theme1.xml><?xml version="1.0" encoding="utf-8"?>
<a:theme xmlns:a="http://schemas.openxmlformats.org/drawingml/2006/main" name="GW General">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GW_General_PPT</Template>
  <TotalTime>11332</TotalTime>
  <Words>1347</Words>
  <Application>Microsoft Office PowerPoint</Application>
  <PresentationFormat>On-screen Show (4:3)</PresentationFormat>
  <Paragraphs>226</Paragraphs>
  <Slides>12</Slides>
  <Notes>11</Notes>
  <HiddenSlides>0</HiddenSlides>
  <MMClips>0</MMClips>
  <ScaleCrop>false</ScaleCrop>
  <HeadingPairs>
    <vt:vector size="4" baseType="variant">
      <vt:variant>
        <vt:lpstr>Theme</vt:lpstr>
      </vt:variant>
      <vt:variant>
        <vt:i4>3</vt:i4>
      </vt:variant>
      <vt:variant>
        <vt:lpstr>Slide Titles</vt:lpstr>
      </vt:variant>
      <vt:variant>
        <vt:i4>12</vt:i4>
      </vt:variant>
    </vt:vector>
  </HeadingPairs>
  <TitlesOfParts>
    <vt:vector size="15" baseType="lpstr">
      <vt:lpstr>GW General</vt:lpstr>
      <vt:lpstr>Custom Design</vt:lpstr>
      <vt:lpstr>Equity</vt:lpstr>
      <vt:lpstr>THE ROLE OF TEAM CULTURAL ORIENTATION AND VIRTUAL COMMUNICATION IN SHAPING TEAM NORM CLARITY AND ITS OUTCOMES</vt:lpstr>
      <vt:lpstr>Virtual Teams and Relationship Conflict</vt:lpstr>
      <vt:lpstr>Why Team Norm Clarity?</vt:lpstr>
      <vt:lpstr>Contributions</vt:lpstr>
      <vt:lpstr>Conceptual Model</vt:lpstr>
      <vt:lpstr>Sample &amp; Procedure</vt:lpstr>
      <vt:lpstr>Slide 7</vt:lpstr>
      <vt:lpstr>Results</vt:lpstr>
      <vt:lpstr>Implications</vt:lpstr>
      <vt:lpstr>Limitations &amp; Directions for Future Research</vt:lpstr>
      <vt:lpstr>Slide 11</vt:lpstr>
      <vt:lpstr>Appendix – Descriptive statistics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Dynamics of Voice Behavior and Leaders’ Network Ties in Times of Leadership Successions</dc:title>
  <dc:creator>Young Hun Ji</dc:creator>
  <cp:lastModifiedBy>Young Hun Ji</cp:lastModifiedBy>
  <cp:revision>591</cp:revision>
  <dcterms:created xsi:type="dcterms:W3CDTF">2014-03-20T12:12:21Z</dcterms:created>
  <dcterms:modified xsi:type="dcterms:W3CDTF">2016-08-09T16:38:59Z</dcterms:modified>
</cp:coreProperties>
</file>